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5"/>
  </p:notesMasterIdLst>
  <p:sldIdLst>
    <p:sldId id="256" r:id="rId2"/>
    <p:sldId id="257" r:id="rId3"/>
    <p:sldId id="258" r:id="rId4"/>
    <p:sldId id="269" r:id="rId5"/>
    <p:sldId id="259" r:id="rId6"/>
    <p:sldId id="260" r:id="rId7"/>
    <p:sldId id="261" r:id="rId8"/>
    <p:sldId id="262" r:id="rId9"/>
    <p:sldId id="263" r:id="rId10"/>
    <p:sldId id="264" r:id="rId11"/>
    <p:sldId id="265" r:id="rId12"/>
    <p:sldId id="266" r:id="rId13"/>
    <p:sldId id="267" r:id="rId14"/>
    <p:sldId id="274" r:id="rId15"/>
    <p:sldId id="278" r:id="rId16"/>
    <p:sldId id="1024" r:id="rId17"/>
    <p:sldId id="1025" r:id="rId18"/>
    <p:sldId id="1045" r:id="rId19"/>
    <p:sldId id="978" r:id="rId20"/>
    <p:sldId id="268" r:id="rId21"/>
    <p:sldId id="270" r:id="rId22"/>
    <p:sldId id="271" r:id="rId23"/>
    <p:sldId id="272" r:id="rId24"/>
    <p:sldId id="273" r:id="rId25"/>
    <p:sldId id="275" r:id="rId26"/>
    <p:sldId id="276" r:id="rId27"/>
    <p:sldId id="277" r:id="rId28"/>
    <p:sldId id="279" r:id="rId29"/>
    <p:sldId id="280" r:id="rId30"/>
    <p:sldId id="281" r:id="rId31"/>
    <p:sldId id="282" r:id="rId32"/>
    <p:sldId id="283" r:id="rId33"/>
    <p:sldId id="284" r:id="rId34"/>
    <p:sldId id="285" r:id="rId35"/>
    <p:sldId id="289" r:id="rId36"/>
    <p:sldId id="287" r:id="rId37"/>
    <p:sldId id="288" r:id="rId38"/>
    <p:sldId id="290" r:id="rId39"/>
    <p:sldId id="292" r:id="rId40"/>
    <p:sldId id="293" r:id="rId41"/>
    <p:sldId id="294" r:id="rId42"/>
    <p:sldId id="299" r:id="rId43"/>
    <p:sldId id="300" r:id="rId44"/>
    <p:sldId id="297" r:id="rId45"/>
    <p:sldId id="298" r:id="rId46"/>
    <p:sldId id="301" r:id="rId47"/>
    <p:sldId id="295" r:id="rId48"/>
    <p:sldId id="296" r:id="rId49"/>
    <p:sldId id="291" r:id="rId50"/>
    <p:sldId id="302" r:id="rId51"/>
    <p:sldId id="303" r:id="rId52"/>
    <p:sldId id="307" r:id="rId53"/>
    <p:sldId id="306" r:id="rId54"/>
    <p:sldId id="304" r:id="rId55"/>
    <p:sldId id="305" r:id="rId56"/>
    <p:sldId id="308" r:id="rId57"/>
    <p:sldId id="309" r:id="rId58"/>
    <p:sldId id="310" r:id="rId59"/>
    <p:sldId id="314" r:id="rId60"/>
    <p:sldId id="316" r:id="rId61"/>
    <p:sldId id="317" r:id="rId62"/>
    <p:sldId id="315" r:id="rId63"/>
    <p:sldId id="311" r:id="rId64"/>
  </p:sldIdLst>
  <p:sldSz cx="9144000" cy="6858000" type="screen4x3"/>
  <p:notesSz cx="6858000" cy="9144000"/>
  <p:defaultTextStyle>
    <a:defPPr>
      <a:defRPr lang="zh-CN"/>
    </a:defPPr>
    <a:lvl1pPr algn="r"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r"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r"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r"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r"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464" y="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2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D756E-8FAB-43B9-835B-7B7E22DFB7AD}"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7DE3A-365A-45E5-94F5-9E364D0C00F9}" type="slidenum">
              <a:rPr lang="zh-CN" altLang="en-US" smtClean="0"/>
              <a:t>‹#›</a:t>
            </a:fld>
            <a:endParaRPr lang="zh-CN" altLang="en-US"/>
          </a:p>
        </p:txBody>
      </p:sp>
    </p:spTree>
    <p:extLst>
      <p:ext uri="{BB962C8B-B14F-4D97-AF65-F5344CB8AC3E}">
        <p14:creationId xmlns:p14="http://schemas.microsoft.com/office/powerpoint/2010/main" val="379292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7DE3A-365A-45E5-94F5-9E364D0C00F9}" type="slidenum">
              <a:rPr lang="zh-CN" altLang="en-US" smtClean="0"/>
              <a:t>43</a:t>
            </a:fld>
            <a:endParaRPr lang="zh-CN" altLang="en-US"/>
          </a:p>
        </p:txBody>
      </p:sp>
    </p:spTree>
    <p:extLst>
      <p:ext uri="{BB962C8B-B14F-4D97-AF65-F5344CB8AC3E}">
        <p14:creationId xmlns:p14="http://schemas.microsoft.com/office/powerpoint/2010/main" val="1214240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E637CD4-5DC7-413C-9579-C03D46974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78"/>
          <a:stretch>
            <a:fillRect/>
          </a:stretch>
        </p:blipFill>
        <p:spPr bwMode="ltGray">
          <a:xfrm>
            <a:off x="-9525" y="0"/>
            <a:ext cx="4270375" cy="68580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9459" name="Rectangle 3">
            <a:extLst>
              <a:ext uri="{FF2B5EF4-FFF2-40B4-BE49-F238E27FC236}">
                <a16:creationId xmlns:a16="http://schemas.microsoft.com/office/drawing/2014/main" id="{F9338D50-7DD0-48A6-8395-3860B692F436}"/>
              </a:ext>
            </a:extLst>
          </p:cNvPr>
          <p:cNvSpPr>
            <a:spLocks noGrp="1" noChangeArrowheads="1"/>
          </p:cNvSpPr>
          <p:nvPr>
            <p:ph type="dt" sz="half" idx="2"/>
          </p:nvPr>
        </p:nvSpPr>
        <p:spPr>
          <a:xfrm>
            <a:off x="228600" y="6553200"/>
            <a:ext cx="2133600" cy="244475"/>
          </a:xfrm>
        </p:spPr>
        <p:txBody>
          <a:bodyPr/>
          <a:lstStyle>
            <a:lvl1pPr algn="l">
              <a:defRPr sz="1000" b="0">
                <a:solidFill>
                  <a:schemeClr val="bg1"/>
                </a:solidFill>
                <a:latin typeface="Arial" panose="020B0604020202020204" pitchFamily="34" charset="0"/>
              </a:defRPr>
            </a:lvl1pPr>
          </a:lstStyle>
          <a:p>
            <a:endParaRPr lang="en-US" altLang="zh-CN"/>
          </a:p>
        </p:txBody>
      </p:sp>
      <p:sp>
        <p:nvSpPr>
          <p:cNvPr id="19460" name="Rectangle 4">
            <a:extLst>
              <a:ext uri="{FF2B5EF4-FFF2-40B4-BE49-F238E27FC236}">
                <a16:creationId xmlns:a16="http://schemas.microsoft.com/office/drawing/2014/main" id="{A2680DD7-D344-4EF9-9F09-85BB1A3EB58A}"/>
              </a:ext>
            </a:extLst>
          </p:cNvPr>
          <p:cNvSpPr>
            <a:spLocks noGrp="1" noChangeArrowheads="1"/>
          </p:cNvSpPr>
          <p:nvPr>
            <p:ph type="ftr" sz="quarter" idx="3"/>
          </p:nvPr>
        </p:nvSpPr>
        <p:spPr>
          <a:xfrm>
            <a:off x="3200400" y="6553200"/>
            <a:ext cx="2895600" cy="244475"/>
          </a:xfrm>
        </p:spPr>
        <p:txBody>
          <a:bodyPr/>
          <a:lstStyle>
            <a:lvl1pPr algn="ctr">
              <a:defRPr sz="1000" b="0" i="0">
                <a:solidFill>
                  <a:schemeClr val="tx1"/>
                </a:solidFill>
              </a:defRPr>
            </a:lvl1pPr>
          </a:lstStyle>
          <a:p>
            <a:endParaRPr lang="en-US" altLang="zh-CN"/>
          </a:p>
        </p:txBody>
      </p:sp>
      <p:sp>
        <p:nvSpPr>
          <p:cNvPr id="19461" name="Rectangle 5">
            <a:extLst>
              <a:ext uri="{FF2B5EF4-FFF2-40B4-BE49-F238E27FC236}">
                <a16:creationId xmlns:a16="http://schemas.microsoft.com/office/drawing/2014/main" id="{1B596DA5-1F15-43D8-8508-0A58AE5E6E38}"/>
              </a:ext>
            </a:extLst>
          </p:cNvPr>
          <p:cNvSpPr>
            <a:spLocks noGrp="1" noChangeArrowheads="1"/>
          </p:cNvSpPr>
          <p:nvPr>
            <p:ph type="sldNum" sz="quarter" idx="4"/>
          </p:nvPr>
        </p:nvSpPr>
        <p:spPr/>
        <p:txBody>
          <a:bodyPr/>
          <a:lstStyle>
            <a:lvl1pPr>
              <a:defRPr/>
            </a:lvl1pPr>
          </a:lstStyle>
          <a:p>
            <a:fld id="{AE6B9998-910F-4B45-B832-D8F60F260F71}" type="slidenum">
              <a:rPr lang="en-US" altLang="zh-CN"/>
              <a:pPr/>
              <a:t>‹#›</a:t>
            </a:fld>
            <a:endParaRPr lang="en-US" altLang="zh-CN"/>
          </a:p>
        </p:txBody>
      </p:sp>
      <p:sp>
        <p:nvSpPr>
          <p:cNvPr id="19462" name="Text Box 6">
            <a:extLst>
              <a:ext uri="{FF2B5EF4-FFF2-40B4-BE49-F238E27FC236}">
                <a16:creationId xmlns:a16="http://schemas.microsoft.com/office/drawing/2014/main" id="{898744BA-F029-4D5A-BC55-5E1036A677E0}"/>
              </a:ext>
            </a:extLst>
          </p:cNvPr>
          <p:cNvSpPr txBox="1">
            <a:spLocks noChangeArrowheads="1"/>
          </p:cNvSpPr>
          <p:nvPr/>
        </p:nvSpPr>
        <p:spPr bwMode="gray">
          <a:xfrm>
            <a:off x="7391400" y="3810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i="1">
                <a:latin typeface="Verdana" panose="020B0604030504040204" pitchFamily="34" charset="0"/>
              </a:rPr>
              <a:t>LOGO</a:t>
            </a:r>
          </a:p>
        </p:txBody>
      </p:sp>
      <p:sp>
        <p:nvSpPr>
          <p:cNvPr id="19463" name="Rectangle 7">
            <a:extLst>
              <a:ext uri="{FF2B5EF4-FFF2-40B4-BE49-F238E27FC236}">
                <a16:creationId xmlns:a16="http://schemas.microsoft.com/office/drawing/2014/main" id="{8E604971-E860-455D-85D6-1233DE9A3D0E}"/>
              </a:ext>
            </a:extLst>
          </p:cNvPr>
          <p:cNvSpPr>
            <a:spLocks noGrp="1" noChangeArrowheads="1"/>
          </p:cNvSpPr>
          <p:nvPr>
            <p:ph type="ctrTitle"/>
          </p:nvPr>
        </p:nvSpPr>
        <p:spPr>
          <a:xfrm>
            <a:off x="4343400" y="2895600"/>
            <a:ext cx="4038600" cy="685800"/>
          </a:xfrm>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lstStyle>
            <a:lvl1pPr algn="r">
              <a:defRPr sz="3600">
                <a:solidFill>
                  <a:schemeClr val="accent1"/>
                </a:solidFill>
              </a:defRPr>
            </a:lvl1pPr>
          </a:lstStyle>
          <a:p>
            <a:pPr lvl="0"/>
            <a:r>
              <a:rPr lang="zh-CN" altLang="en-US" noProof="0"/>
              <a:t>单击此处编辑母版标题样式</a:t>
            </a:r>
          </a:p>
        </p:txBody>
      </p:sp>
      <p:sp>
        <p:nvSpPr>
          <p:cNvPr id="19464" name="Rectangle 8">
            <a:extLst>
              <a:ext uri="{FF2B5EF4-FFF2-40B4-BE49-F238E27FC236}">
                <a16:creationId xmlns:a16="http://schemas.microsoft.com/office/drawing/2014/main" id="{E7A3BDBD-F809-47CD-BBE3-6E97B99B92CA}"/>
              </a:ext>
            </a:extLst>
          </p:cNvPr>
          <p:cNvSpPr>
            <a:spLocks noGrp="1" noChangeArrowheads="1"/>
          </p:cNvSpPr>
          <p:nvPr>
            <p:ph type="subTitle" idx="1"/>
          </p:nvPr>
        </p:nvSpPr>
        <p:spPr>
          <a:xfrm>
            <a:off x="4343400" y="4038600"/>
            <a:ext cx="4038600" cy="533400"/>
          </a:xfrm>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0" scaled="1"/>
                </a:grad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lvl1pPr marL="0" indent="0" algn="r">
              <a:buFont typeface="Wingdings" panose="05000000000000000000" pitchFamily="2" charset="2"/>
              <a:buNone/>
              <a:defRPr sz="1600"/>
            </a:lvl1pPr>
          </a:lstStyle>
          <a:p>
            <a:pPr lvl="0"/>
            <a:r>
              <a:rPr lang="zh-CN" altLang="en-US" noProof="0"/>
              <a:t>单击此处编辑母版副标题样式</a:t>
            </a:r>
          </a:p>
        </p:txBody>
      </p:sp>
      <p:sp>
        <p:nvSpPr>
          <p:cNvPr id="19465" name="AutoShape 9">
            <a:extLst>
              <a:ext uri="{FF2B5EF4-FFF2-40B4-BE49-F238E27FC236}">
                <a16:creationId xmlns:a16="http://schemas.microsoft.com/office/drawing/2014/main" id="{CE477FA8-F064-4944-9871-BFB8992678AE}"/>
              </a:ext>
            </a:extLst>
          </p:cNvPr>
          <p:cNvSpPr>
            <a:spLocks noChangeArrowheads="1"/>
          </p:cNvSpPr>
          <p:nvPr/>
        </p:nvSpPr>
        <p:spPr bwMode="auto">
          <a:xfrm>
            <a:off x="152400" y="228600"/>
            <a:ext cx="88392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55B84-59BA-4455-8C8A-900BE4A7252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820FC5-C35B-4327-BCA6-FBCF7508548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757B93-6E64-405A-A3BD-B2CE441D6F63}"/>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8DC5322E-94B9-4126-BA99-6422C2B8EAA2}"/>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3868550F-14FB-427F-BF54-259C1CACAA76}"/>
              </a:ext>
            </a:extLst>
          </p:cNvPr>
          <p:cNvSpPr>
            <a:spLocks noGrp="1"/>
          </p:cNvSpPr>
          <p:nvPr>
            <p:ph type="sldNum" sz="quarter" idx="12"/>
          </p:nvPr>
        </p:nvSpPr>
        <p:spPr/>
        <p:txBody>
          <a:bodyPr/>
          <a:lstStyle>
            <a:lvl1pPr>
              <a:defRPr/>
            </a:lvl1pPr>
          </a:lstStyle>
          <a:p>
            <a:fld id="{3845FA61-0DEA-4205-A13E-F209CD63F12A}" type="slidenum">
              <a:rPr lang="en-US" altLang="zh-CN"/>
              <a:pPr/>
              <a:t>‹#›</a:t>
            </a:fld>
            <a:endParaRPr lang="en-US" altLang="zh-CN"/>
          </a:p>
        </p:txBody>
      </p:sp>
    </p:spTree>
    <p:extLst>
      <p:ext uri="{BB962C8B-B14F-4D97-AF65-F5344CB8AC3E}">
        <p14:creationId xmlns:p14="http://schemas.microsoft.com/office/powerpoint/2010/main" val="2579802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252056-1E39-49C2-BE3D-9FE270EFDAFE}"/>
              </a:ext>
            </a:extLst>
          </p:cNvPr>
          <p:cNvSpPr>
            <a:spLocks noGrp="1"/>
          </p:cNvSpPr>
          <p:nvPr>
            <p:ph type="title" orient="vert"/>
          </p:nvPr>
        </p:nvSpPr>
        <p:spPr>
          <a:xfrm>
            <a:off x="6572250" y="714375"/>
            <a:ext cx="2038350" cy="56102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D8CD30B-E318-4907-97A9-20729BBAD7B1}"/>
              </a:ext>
            </a:extLst>
          </p:cNvPr>
          <p:cNvSpPr>
            <a:spLocks noGrp="1"/>
          </p:cNvSpPr>
          <p:nvPr>
            <p:ph type="body" orient="vert" idx="1"/>
          </p:nvPr>
        </p:nvSpPr>
        <p:spPr>
          <a:xfrm>
            <a:off x="457200" y="714375"/>
            <a:ext cx="5962650" cy="56102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46802D-A53E-4485-868C-852535129D27}"/>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845ED072-527C-4446-9AD5-069094861711}"/>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A9117B5C-BCD6-43B7-A0E5-669F8436596A}"/>
              </a:ext>
            </a:extLst>
          </p:cNvPr>
          <p:cNvSpPr>
            <a:spLocks noGrp="1"/>
          </p:cNvSpPr>
          <p:nvPr>
            <p:ph type="sldNum" sz="quarter" idx="12"/>
          </p:nvPr>
        </p:nvSpPr>
        <p:spPr/>
        <p:txBody>
          <a:bodyPr/>
          <a:lstStyle>
            <a:lvl1pPr>
              <a:defRPr/>
            </a:lvl1pPr>
          </a:lstStyle>
          <a:p>
            <a:fld id="{4FF9EA1E-B53E-424D-9EDB-B5EF5646D9E9}" type="slidenum">
              <a:rPr lang="en-US" altLang="zh-CN"/>
              <a:pPr/>
              <a:t>‹#›</a:t>
            </a:fld>
            <a:endParaRPr lang="en-US" altLang="zh-CN"/>
          </a:p>
        </p:txBody>
      </p:sp>
    </p:spTree>
    <p:extLst>
      <p:ext uri="{BB962C8B-B14F-4D97-AF65-F5344CB8AC3E}">
        <p14:creationId xmlns:p14="http://schemas.microsoft.com/office/powerpoint/2010/main" val="400509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113268" y="357358"/>
            <a:ext cx="9144000" cy="62786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89194" tIns="44597" rIns="89194" bIns="44597" anchor="ctr"/>
          <a:lstStyle/>
          <a:p>
            <a:pPr algn="ctr" eaLnBrk="1" hangingPunct="1">
              <a:defRPr/>
            </a:pPr>
            <a:endParaRPr lang="zh-CN" altLang="en-US"/>
          </a:p>
        </p:txBody>
      </p:sp>
    </p:spTree>
    <p:extLst>
      <p:ext uri="{BB962C8B-B14F-4D97-AF65-F5344CB8AC3E}">
        <p14:creationId xmlns:p14="http://schemas.microsoft.com/office/powerpoint/2010/main" val="1592271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ED9C-009B-4F40-A490-3B91E27BF8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717857-7021-48F3-A2CD-BCC784C1352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9BA392-1762-43D3-917F-2734C9A7C441}"/>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67FB0A2B-9A52-4C2D-9C56-41ABE6313FBB}"/>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2005AA3A-9302-4093-A398-353A6080962A}"/>
              </a:ext>
            </a:extLst>
          </p:cNvPr>
          <p:cNvSpPr>
            <a:spLocks noGrp="1"/>
          </p:cNvSpPr>
          <p:nvPr>
            <p:ph type="sldNum" sz="quarter" idx="12"/>
          </p:nvPr>
        </p:nvSpPr>
        <p:spPr/>
        <p:txBody>
          <a:bodyPr/>
          <a:lstStyle>
            <a:lvl1pPr>
              <a:defRPr/>
            </a:lvl1pPr>
          </a:lstStyle>
          <a:p>
            <a:fld id="{03A12E90-15D5-4AD9-A797-B3F2F3FEEC60}" type="slidenum">
              <a:rPr lang="en-US" altLang="zh-CN"/>
              <a:pPr/>
              <a:t>‹#›</a:t>
            </a:fld>
            <a:endParaRPr lang="en-US" altLang="zh-CN"/>
          </a:p>
        </p:txBody>
      </p:sp>
    </p:spTree>
    <p:extLst>
      <p:ext uri="{BB962C8B-B14F-4D97-AF65-F5344CB8AC3E}">
        <p14:creationId xmlns:p14="http://schemas.microsoft.com/office/powerpoint/2010/main" val="2001651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47C6C-200C-4F97-A6B1-BFE91CE4D59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26FB21-77F5-4DDA-A002-66B17A63F50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AB8B25-158A-4F61-86CA-5DA8658895EB}"/>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A7E1A528-77D8-4E1F-937D-F42A5822D9FE}"/>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6FC5606B-8BA7-4293-8EED-A0CC9F5EAADC}"/>
              </a:ext>
            </a:extLst>
          </p:cNvPr>
          <p:cNvSpPr>
            <a:spLocks noGrp="1"/>
          </p:cNvSpPr>
          <p:nvPr>
            <p:ph type="sldNum" sz="quarter" idx="12"/>
          </p:nvPr>
        </p:nvSpPr>
        <p:spPr/>
        <p:txBody>
          <a:bodyPr/>
          <a:lstStyle>
            <a:lvl1pPr>
              <a:defRPr/>
            </a:lvl1pPr>
          </a:lstStyle>
          <a:p>
            <a:fld id="{6DBDA1A5-652B-4118-8827-FA5D0145C02B}" type="slidenum">
              <a:rPr lang="en-US" altLang="zh-CN"/>
              <a:pPr/>
              <a:t>‹#›</a:t>
            </a:fld>
            <a:endParaRPr lang="en-US" altLang="zh-CN"/>
          </a:p>
        </p:txBody>
      </p:sp>
    </p:spTree>
    <p:extLst>
      <p:ext uri="{BB962C8B-B14F-4D97-AF65-F5344CB8AC3E}">
        <p14:creationId xmlns:p14="http://schemas.microsoft.com/office/powerpoint/2010/main" val="25939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35A88-D1A2-44F2-83F1-724F788259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3AC1D3-20DD-49EA-A9C4-59DE1B67CAAB}"/>
              </a:ext>
            </a:extLst>
          </p:cNvPr>
          <p:cNvSpPr>
            <a:spLocks noGrp="1"/>
          </p:cNvSpPr>
          <p:nvPr>
            <p:ph sz="half" idx="1"/>
          </p:nvPr>
        </p:nvSpPr>
        <p:spPr>
          <a:xfrm>
            <a:off x="457200" y="1447800"/>
            <a:ext cx="4000500" cy="4876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7E7CC5-FA89-400B-B935-819845C19207}"/>
              </a:ext>
            </a:extLst>
          </p:cNvPr>
          <p:cNvSpPr>
            <a:spLocks noGrp="1"/>
          </p:cNvSpPr>
          <p:nvPr>
            <p:ph sz="half" idx="2"/>
          </p:nvPr>
        </p:nvSpPr>
        <p:spPr>
          <a:xfrm>
            <a:off x="4610100" y="1447800"/>
            <a:ext cx="4000500" cy="4876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C502693-3F9E-45CE-A55E-7A96CA472C7E}"/>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EE945847-0CC0-4AE1-8C9D-9101390AB67B}"/>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B105913A-D59E-45BC-A62B-C66313FC48AB}"/>
              </a:ext>
            </a:extLst>
          </p:cNvPr>
          <p:cNvSpPr>
            <a:spLocks noGrp="1"/>
          </p:cNvSpPr>
          <p:nvPr>
            <p:ph type="sldNum" sz="quarter" idx="12"/>
          </p:nvPr>
        </p:nvSpPr>
        <p:spPr/>
        <p:txBody>
          <a:bodyPr/>
          <a:lstStyle>
            <a:lvl1pPr>
              <a:defRPr/>
            </a:lvl1pPr>
          </a:lstStyle>
          <a:p>
            <a:fld id="{5B39F07A-8D1E-4FB1-AC53-F4BA280EFA0D}" type="slidenum">
              <a:rPr lang="en-US" altLang="zh-CN"/>
              <a:pPr/>
              <a:t>‹#›</a:t>
            </a:fld>
            <a:endParaRPr lang="en-US" altLang="zh-CN"/>
          </a:p>
        </p:txBody>
      </p:sp>
    </p:spTree>
    <p:extLst>
      <p:ext uri="{BB962C8B-B14F-4D97-AF65-F5344CB8AC3E}">
        <p14:creationId xmlns:p14="http://schemas.microsoft.com/office/powerpoint/2010/main" val="2488247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7F32E-8062-47EE-A069-C461D1EEED8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76FD56-B766-438E-A027-50D040A4677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8F707F-FAEF-4255-B454-FA9BF2C99CC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76C28BB-772D-483D-BE8C-F7269C9F5FB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CD310CF-BED5-4062-8E13-4EB4F6EF2D2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683ED8B-F48E-4A6D-8B2A-D2EFFAEE63C4}"/>
              </a:ext>
            </a:extLst>
          </p:cNvPr>
          <p:cNvSpPr>
            <a:spLocks noGrp="1"/>
          </p:cNvSpPr>
          <p:nvPr>
            <p:ph type="dt" sz="half" idx="10"/>
          </p:nvPr>
        </p:nvSpPr>
        <p:spPr/>
        <p:txBody>
          <a:bodyPr/>
          <a:lstStyle>
            <a:lvl1pPr>
              <a:defRPr/>
            </a:lvl1pPr>
          </a:lstStyle>
          <a:p>
            <a:r>
              <a:rPr lang="en-US" altLang="zh-CN"/>
              <a:t>www.themegallery.com</a:t>
            </a:r>
          </a:p>
        </p:txBody>
      </p:sp>
      <p:sp>
        <p:nvSpPr>
          <p:cNvPr id="8" name="页脚占位符 7">
            <a:extLst>
              <a:ext uri="{FF2B5EF4-FFF2-40B4-BE49-F238E27FC236}">
                <a16:creationId xmlns:a16="http://schemas.microsoft.com/office/drawing/2014/main" id="{63B7D7EB-9579-4094-B7D9-C0E3A1873D61}"/>
              </a:ext>
            </a:extLst>
          </p:cNvPr>
          <p:cNvSpPr>
            <a:spLocks noGrp="1"/>
          </p:cNvSpPr>
          <p:nvPr>
            <p:ph type="ftr" sz="quarter" idx="11"/>
          </p:nvPr>
        </p:nvSpPr>
        <p:spPr/>
        <p:txBody>
          <a:bodyPr/>
          <a:lstStyle>
            <a:lvl1pPr>
              <a:defRPr/>
            </a:lvl1pPr>
          </a:lstStyle>
          <a:p>
            <a:r>
              <a:rPr lang="en-US" altLang="zh-CN"/>
              <a:t>LOGO</a:t>
            </a:r>
          </a:p>
        </p:txBody>
      </p:sp>
      <p:sp>
        <p:nvSpPr>
          <p:cNvPr id="9" name="灯片编号占位符 8">
            <a:extLst>
              <a:ext uri="{FF2B5EF4-FFF2-40B4-BE49-F238E27FC236}">
                <a16:creationId xmlns:a16="http://schemas.microsoft.com/office/drawing/2014/main" id="{47B6C75A-AB0A-4DC7-A7C4-7B779F8B8A9D}"/>
              </a:ext>
            </a:extLst>
          </p:cNvPr>
          <p:cNvSpPr>
            <a:spLocks noGrp="1"/>
          </p:cNvSpPr>
          <p:nvPr>
            <p:ph type="sldNum" sz="quarter" idx="12"/>
          </p:nvPr>
        </p:nvSpPr>
        <p:spPr/>
        <p:txBody>
          <a:bodyPr/>
          <a:lstStyle>
            <a:lvl1pPr>
              <a:defRPr/>
            </a:lvl1pPr>
          </a:lstStyle>
          <a:p>
            <a:fld id="{3006EDBB-085D-46A4-AD4F-04274000764C}" type="slidenum">
              <a:rPr lang="en-US" altLang="zh-CN"/>
              <a:pPr/>
              <a:t>‹#›</a:t>
            </a:fld>
            <a:endParaRPr lang="en-US" altLang="zh-CN"/>
          </a:p>
        </p:txBody>
      </p:sp>
    </p:spTree>
    <p:extLst>
      <p:ext uri="{BB962C8B-B14F-4D97-AF65-F5344CB8AC3E}">
        <p14:creationId xmlns:p14="http://schemas.microsoft.com/office/powerpoint/2010/main" val="2854869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C9B62-1D4D-4E81-86AA-9BE5517DEBE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0E725B-67DE-484F-B80A-5749499F726E}"/>
              </a:ext>
            </a:extLst>
          </p:cNvPr>
          <p:cNvSpPr>
            <a:spLocks noGrp="1"/>
          </p:cNvSpPr>
          <p:nvPr>
            <p:ph type="dt" sz="half" idx="10"/>
          </p:nvPr>
        </p:nvSpPr>
        <p:spPr/>
        <p:txBody>
          <a:bodyPr/>
          <a:lstStyle>
            <a:lvl1pPr>
              <a:defRPr/>
            </a:lvl1pPr>
          </a:lstStyle>
          <a:p>
            <a:r>
              <a:rPr lang="en-US" altLang="zh-CN"/>
              <a:t>www.themegallery.com</a:t>
            </a:r>
          </a:p>
        </p:txBody>
      </p:sp>
      <p:sp>
        <p:nvSpPr>
          <p:cNvPr id="4" name="页脚占位符 3">
            <a:extLst>
              <a:ext uri="{FF2B5EF4-FFF2-40B4-BE49-F238E27FC236}">
                <a16:creationId xmlns:a16="http://schemas.microsoft.com/office/drawing/2014/main" id="{D0199A1C-4074-4C88-A8C0-6501FAA05C21}"/>
              </a:ext>
            </a:extLst>
          </p:cNvPr>
          <p:cNvSpPr>
            <a:spLocks noGrp="1"/>
          </p:cNvSpPr>
          <p:nvPr>
            <p:ph type="ftr" sz="quarter" idx="11"/>
          </p:nvPr>
        </p:nvSpPr>
        <p:spPr/>
        <p:txBody>
          <a:bodyPr/>
          <a:lstStyle>
            <a:lvl1pPr>
              <a:defRPr/>
            </a:lvl1pPr>
          </a:lstStyle>
          <a:p>
            <a:r>
              <a:rPr lang="en-US" altLang="zh-CN"/>
              <a:t>LOGO</a:t>
            </a:r>
          </a:p>
        </p:txBody>
      </p:sp>
      <p:sp>
        <p:nvSpPr>
          <p:cNvPr id="5" name="灯片编号占位符 4">
            <a:extLst>
              <a:ext uri="{FF2B5EF4-FFF2-40B4-BE49-F238E27FC236}">
                <a16:creationId xmlns:a16="http://schemas.microsoft.com/office/drawing/2014/main" id="{D5BFD8DE-6D51-4943-B259-3D115B6DD53F}"/>
              </a:ext>
            </a:extLst>
          </p:cNvPr>
          <p:cNvSpPr>
            <a:spLocks noGrp="1"/>
          </p:cNvSpPr>
          <p:nvPr>
            <p:ph type="sldNum" sz="quarter" idx="12"/>
          </p:nvPr>
        </p:nvSpPr>
        <p:spPr/>
        <p:txBody>
          <a:bodyPr/>
          <a:lstStyle>
            <a:lvl1pPr>
              <a:defRPr/>
            </a:lvl1pPr>
          </a:lstStyle>
          <a:p>
            <a:fld id="{412C2170-1CB2-4D22-9765-A6264D9FEB08}" type="slidenum">
              <a:rPr lang="en-US" altLang="zh-CN"/>
              <a:pPr/>
              <a:t>‹#›</a:t>
            </a:fld>
            <a:endParaRPr lang="en-US" altLang="zh-CN"/>
          </a:p>
        </p:txBody>
      </p:sp>
    </p:spTree>
    <p:extLst>
      <p:ext uri="{BB962C8B-B14F-4D97-AF65-F5344CB8AC3E}">
        <p14:creationId xmlns:p14="http://schemas.microsoft.com/office/powerpoint/2010/main" val="136372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62267D-78DA-4252-9F71-3E38AE203E90}"/>
              </a:ext>
            </a:extLst>
          </p:cNvPr>
          <p:cNvSpPr>
            <a:spLocks noGrp="1"/>
          </p:cNvSpPr>
          <p:nvPr>
            <p:ph type="dt" sz="half" idx="10"/>
          </p:nvPr>
        </p:nvSpPr>
        <p:spPr/>
        <p:txBody>
          <a:bodyPr/>
          <a:lstStyle>
            <a:lvl1pPr>
              <a:defRPr/>
            </a:lvl1pPr>
          </a:lstStyle>
          <a:p>
            <a:r>
              <a:rPr lang="en-US" altLang="zh-CN"/>
              <a:t>www.themegallery.com</a:t>
            </a:r>
          </a:p>
        </p:txBody>
      </p:sp>
      <p:sp>
        <p:nvSpPr>
          <p:cNvPr id="3" name="页脚占位符 2">
            <a:extLst>
              <a:ext uri="{FF2B5EF4-FFF2-40B4-BE49-F238E27FC236}">
                <a16:creationId xmlns:a16="http://schemas.microsoft.com/office/drawing/2014/main" id="{95BEED92-C055-4F71-BE9E-330FEDF130C0}"/>
              </a:ext>
            </a:extLst>
          </p:cNvPr>
          <p:cNvSpPr>
            <a:spLocks noGrp="1"/>
          </p:cNvSpPr>
          <p:nvPr>
            <p:ph type="ftr" sz="quarter" idx="11"/>
          </p:nvPr>
        </p:nvSpPr>
        <p:spPr/>
        <p:txBody>
          <a:bodyPr/>
          <a:lstStyle>
            <a:lvl1pPr>
              <a:defRPr/>
            </a:lvl1pPr>
          </a:lstStyle>
          <a:p>
            <a:r>
              <a:rPr lang="en-US" altLang="zh-CN"/>
              <a:t>LOGO</a:t>
            </a:r>
          </a:p>
        </p:txBody>
      </p:sp>
      <p:sp>
        <p:nvSpPr>
          <p:cNvPr id="4" name="灯片编号占位符 3">
            <a:extLst>
              <a:ext uri="{FF2B5EF4-FFF2-40B4-BE49-F238E27FC236}">
                <a16:creationId xmlns:a16="http://schemas.microsoft.com/office/drawing/2014/main" id="{D4F88053-5F11-4261-8486-6B33B55994F0}"/>
              </a:ext>
            </a:extLst>
          </p:cNvPr>
          <p:cNvSpPr>
            <a:spLocks noGrp="1"/>
          </p:cNvSpPr>
          <p:nvPr>
            <p:ph type="sldNum" sz="quarter" idx="12"/>
          </p:nvPr>
        </p:nvSpPr>
        <p:spPr/>
        <p:txBody>
          <a:bodyPr/>
          <a:lstStyle>
            <a:lvl1pPr>
              <a:defRPr/>
            </a:lvl1pPr>
          </a:lstStyle>
          <a:p>
            <a:fld id="{42EB67BA-42C0-461D-8D08-AD31C630497F}" type="slidenum">
              <a:rPr lang="en-US" altLang="zh-CN"/>
              <a:pPr/>
              <a:t>‹#›</a:t>
            </a:fld>
            <a:endParaRPr lang="en-US" altLang="zh-CN"/>
          </a:p>
        </p:txBody>
      </p:sp>
    </p:spTree>
    <p:extLst>
      <p:ext uri="{BB962C8B-B14F-4D97-AF65-F5344CB8AC3E}">
        <p14:creationId xmlns:p14="http://schemas.microsoft.com/office/powerpoint/2010/main" val="532843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6A97D-8DC0-4833-992D-6C3BA94EE20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FAD6F4-100C-40CF-A67B-B1FD84646A3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A88BE9D-EFDF-4CF3-BBD4-BEBACAAF4F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0911A0-39DF-4CC3-8225-607F35ABB686}"/>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2365C5D9-B1FC-4DE4-BF06-3886D7BFCA80}"/>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9942A628-5D79-43AD-9C43-FA860EA122E9}"/>
              </a:ext>
            </a:extLst>
          </p:cNvPr>
          <p:cNvSpPr>
            <a:spLocks noGrp="1"/>
          </p:cNvSpPr>
          <p:nvPr>
            <p:ph type="sldNum" sz="quarter" idx="12"/>
          </p:nvPr>
        </p:nvSpPr>
        <p:spPr/>
        <p:txBody>
          <a:bodyPr/>
          <a:lstStyle>
            <a:lvl1pPr>
              <a:defRPr/>
            </a:lvl1pPr>
          </a:lstStyle>
          <a:p>
            <a:fld id="{BF1848C9-F3F5-45C4-8A5F-E0861FA80FE1}" type="slidenum">
              <a:rPr lang="en-US" altLang="zh-CN"/>
              <a:pPr/>
              <a:t>‹#›</a:t>
            </a:fld>
            <a:endParaRPr lang="en-US" altLang="zh-CN"/>
          </a:p>
        </p:txBody>
      </p:sp>
    </p:spTree>
    <p:extLst>
      <p:ext uri="{BB962C8B-B14F-4D97-AF65-F5344CB8AC3E}">
        <p14:creationId xmlns:p14="http://schemas.microsoft.com/office/powerpoint/2010/main" val="31203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3D9B9-5225-4372-AA2B-F56ED19A36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16D4DD-106D-4D36-A2FE-32C10299CE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1C3039-6AF0-4557-9052-8AF715FBEF1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ECD65B-2CAF-4278-9876-057CC60E1953}"/>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168565D5-8129-4E0C-B009-8E1832B350C8}"/>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7D8A3417-C559-4E85-8957-A588FE17CD6C}"/>
              </a:ext>
            </a:extLst>
          </p:cNvPr>
          <p:cNvSpPr>
            <a:spLocks noGrp="1"/>
          </p:cNvSpPr>
          <p:nvPr>
            <p:ph type="sldNum" sz="quarter" idx="12"/>
          </p:nvPr>
        </p:nvSpPr>
        <p:spPr/>
        <p:txBody>
          <a:bodyPr/>
          <a:lstStyle>
            <a:lvl1pPr>
              <a:defRPr/>
            </a:lvl1pPr>
          </a:lstStyle>
          <a:p>
            <a:fld id="{A3ED5F8B-3D55-4929-A066-CE160BACF039}" type="slidenum">
              <a:rPr lang="en-US" altLang="zh-CN"/>
              <a:pPr/>
              <a:t>‹#›</a:t>
            </a:fld>
            <a:endParaRPr lang="en-US" altLang="zh-CN"/>
          </a:p>
        </p:txBody>
      </p:sp>
    </p:spTree>
    <p:extLst>
      <p:ext uri="{BB962C8B-B14F-4D97-AF65-F5344CB8AC3E}">
        <p14:creationId xmlns:p14="http://schemas.microsoft.com/office/powerpoint/2010/main" val="2460805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8434" name="Object 2">
            <a:extLst>
              <a:ext uri="{FF2B5EF4-FFF2-40B4-BE49-F238E27FC236}">
                <a16:creationId xmlns:a16="http://schemas.microsoft.com/office/drawing/2014/main" id="{73DD2981-CC14-4CF6-8490-BD7D7EEEF9D6}"/>
              </a:ext>
            </a:extLst>
          </p:cNvPr>
          <p:cNvGraphicFramePr>
            <a:graphicFrameLocks noChangeAspect="1"/>
          </p:cNvGraphicFramePr>
          <p:nvPr/>
        </p:nvGraphicFramePr>
        <p:xfrm>
          <a:off x="152400" y="609600"/>
          <a:ext cx="8839200" cy="762000"/>
        </p:xfrm>
        <a:graphic>
          <a:graphicData uri="http://schemas.openxmlformats.org/presentationml/2006/ole">
            <mc:AlternateContent xmlns:mc="http://schemas.openxmlformats.org/markup-compatibility/2006">
              <mc:Choice xmlns:v="urn:schemas-microsoft-com:vml" Requires="v">
                <p:oleObj name="Image" r:id="rId14" imgW="22857143" imgH="2819048" progId="Photoshop.Image.7">
                  <p:embed/>
                </p:oleObj>
              </mc:Choice>
              <mc:Fallback>
                <p:oleObj name="Image" r:id="rId14" imgW="22857143" imgH="2819048"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609600"/>
                        <a:ext cx="8839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3">
            <a:extLst>
              <a:ext uri="{FF2B5EF4-FFF2-40B4-BE49-F238E27FC236}">
                <a16:creationId xmlns:a16="http://schemas.microsoft.com/office/drawing/2014/main" id="{C82140BB-2FEE-48A8-93E3-89AAAB2CE07C}"/>
              </a:ext>
            </a:extLst>
          </p:cNvPr>
          <p:cNvGraphicFramePr>
            <a:graphicFrameLocks noChangeAspect="1"/>
          </p:cNvGraphicFramePr>
          <p:nvPr/>
        </p:nvGraphicFramePr>
        <p:xfrm>
          <a:off x="8001000" y="6019800"/>
          <a:ext cx="685800" cy="542925"/>
        </p:xfrm>
        <a:graphic>
          <a:graphicData uri="http://schemas.openxmlformats.org/presentationml/2006/ole">
            <mc:AlternateContent xmlns:mc="http://schemas.openxmlformats.org/markup-compatibility/2006">
              <mc:Choice xmlns:v="urn:schemas-microsoft-com:vml" Requires="v">
                <p:oleObj name="Image" r:id="rId16" imgW="1494385" imgH="1182930" progId="Photoshop.Image.7">
                  <p:embed/>
                </p:oleObj>
              </mc:Choice>
              <mc:Fallback>
                <p:oleObj name="Image" r:id="rId16" imgW="1494385" imgH="1182930" progId="Photoshop.Image.7">
                  <p:embed/>
                  <p:pic>
                    <p:nvPicPr>
                      <p:cNvPr id="0"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0" y="6019800"/>
                        <a:ext cx="685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Rectangle 4">
            <a:extLst>
              <a:ext uri="{FF2B5EF4-FFF2-40B4-BE49-F238E27FC236}">
                <a16:creationId xmlns:a16="http://schemas.microsoft.com/office/drawing/2014/main" id="{D1081EBA-393F-49DF-8771-01F135741BA0}"/>
              </a:ext>
            </a:extLst>
          </p:cNvPr>
          <p:cNvSpPr>
            <a:spLocks noGrp="1" noChangeArrowheads="1"/>
          </p:cNvSpPr>
          <p:nvPr>
            <p:ph type="title"/>
          </p:nvPr>
        </p:nvSpPr>
        <p:spPr bwMode="gray">
          <a:xfrm>
            <a:off x="1295400" y="714375"/>
            <a:ext cx="7315200" cy="5334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437" name="Rectangle 5">
            <a:extLst>
              <a:ext uri="{FF2B5EF4-FFF2-40B4-BE49-F238E27FC236}">
                <a16:creationId xmlns:a16="http://schemas.microsoft.com/office/drawing/2014/main" id="{25325435-CBFC-4F53-A83A-F12672D3B250}"/>
              </a:ext>
            </a:extLst>
          </p:cNvPr>
          <p:cNvSpPr>
            <a:spLocks noGrp="1" noChangeArrowheads="1"/>
          </p:cNvSpPr>
          <p:nvPr>
            <p:ph type="body" idx="1"/>
          </p:nvPr>
        </p:nvSpPr>
        <p:spPr bwMode="gray">
          <a:xfrm>
            <a:off x="457200" y="1447800"/>
            <a:ext cx="8153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438" name="Rectangle 6">
            <a:extLst>
              <a:ext uri="{FF2B5EF4-FFF2-40B4-BE49-F238E27FC236}">
                <a16:creationId xmlns:a16="http://schemas.microsoft.com/office/drawing/2014/main" id="{F96AE9B4-9B99-42C4-8227-F32D154DEB8E}"/>
              </a:ext>
            </a:extLst>
          </p:cNvPr>
          <p:cNvSpPr>
            <a:spLocks noGrp="1" noChangeArrowheads="1"/>
          </p:cNvSpPr>
          <p:nvPr>
            <p:ph type="dt" sz="half" idx="2"/>
          </p:nvPr>
        </p:nvSpPr>
        <p:spPr bwMode="gray">
          <a:xfrm>
            <a:off x="6019800" y="30797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latin typeface="+mn-lt"/>
              </a:defRPr>
            </a:lvl1pPr>
          </a:lstStyle>
          <a:p>
            <a:r>
              <a:rPr lang="en-US" altLang="zh-CN"/>
              <a:t>www.themegallery.com</a:t>
            </a:r>
          </a:p>
        </p:txBody>
      </p:sp>
      <p:sp>
        <p:nvSpPr>
          <p:cNvPr id="18439" name="Rectangle 7">
            <a:extLst>
              <a:ext uri="{FF2B5EF4-FFF2-40B4-BE49-F238E27FC236}">
                <a16:creationId xmlns:a16="http://schemas.microsoft.com/office/drawing/2014/main" id="{460031F5-90E3-41C9-B42C-3DFDFAADC44A}"/>
              </a:ext>
            </a:extLst>
          </p:cNvPr>
          <p:cNvSpPr>
            <a:spLocks noGrp="1" noChangeArrowheads="1"/>
          </p:cNvSpPr>
          <p:nvPr>
            <p:ph type="ftr" sz="quarter" idx="3"/>
          </p:nvPr>
        </p:nvSpPr>
        <p:spPr bwMode="gray">
          <a:xfrm>
            <a:off x="5867400" y="2286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000" i="1">
                <a:solidFill>
                  <a:srgbClr val="CC0000"/>
                </a:solidFill>
              </a:defRPr>
            </a:lvl1pPr>
          </a:lstStyle>
          <a:p>
            <a:r>
              <a:rPr lang="en-US" altLang="zh-CN"/>
              <a:t>LOGO</a:t>
            </a:r>
          </a:p>
        </p:txBody>
      </p:sp>
      <p:sp>
        <p:nvSpPr>
          <p:cNvPr id="18440" name="AutoShape 8">
            <a:extLst>
              <a:ext uri="{FF2B5EF4-FFF2-40B4-BE49-F238E27FC236}">
                <a16:creationId xmlns:a16="http://schemas.microsoft.com/office/drawing/2014/main" id="{4F67E6CE-437E-493C-97B1-E32EF75A1905}"/>
              </a:ext>
            </a:extLst>
          </p:cNvPr>
          <p:cNvSpPr>
            <a:spLocks noChangeArrowheads="1"/>
          </p:cNvSpPr>
          <p:nvPr/>
        </p:nvSpPr>
        <p:spPr bwMode="auto">
          <a:xfrm>
            <a:off x="152400" y="228600"/>
            <a:ext cx="8839200" cy="6324600"/>
          </a:xfrm>
          <a:prstGeom prst="roundRect">
            <a:avLst>
              <a:gd name="adj" fmla="val 4569"/>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Rectangle 9">
            <a:extLst>
              <a:ext uri="{FF2B5EF4-FFF2-40B4-BE49-F238E27FC236}">
                <a16:creationId xmlns:a16="http://schemas.microsoft.com/office/drawing/2014/main" id="{B7231C7D-2C76-47DE-9F71-A65D7DBB4EA1}"/>
              </a:ext>
            </a:extLst>
          </p:cNvPr>
          <p:cNvSpPr>
            <a:spLocks noChangeArrowheads="1"/>
          </p:cNvSpPr>
          <p:nvPr/>
        </p:nvSpPr>
        <p:spPr bwMode="gray">
          <a:xfrm>
            <a:off x="228600" y="65532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US" altLang="zh-CN" sz="1000" b="0"/>
          </a:p>
        </p:txBody>
      </p:sp>
      <p:sp>
        <p:nvSpPr>
          <p:cNvPr id="18442" name="Rectangle 10">
            <a:extLst>
              <a:ext uri="{FF2B5EF4-FFF2-40B4-BE49-F238E27FC236}">
                <a16:creationId xmlns:a16="http://schemas.microsoft.com/office/drawing/2014/main" id="{261505D5-1634-4727-B36C-B0851C25B7B5}"/>
              </a:ext>
            </a:extLst>
          </p:cNvPr>
          <p:cNvSpPr>
            <a:spLocks noChangeArrowheads="1"/>
          </p:cNvSpPr>
          <p:nvPr/>
        </p:nvSpPr>
        <p:spPr bwMode="gray">
          <a:xfrm>
            <a:off x="3200400" y="65532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sz="1000" b="0"/>
          </a:p>
        </p:txBody>
      </p:sp>
      <p:sp>
        <p:nvSpPr>
          <p:cNvPr id="18443" name="Rectangle 11">
            <a:extLst>
              <a:ext uri="{FF2B5EF4-FFF2-40B4-BE49-F238E27FC236}">
                <a16:creationId xmlns:a16="http://schemas.microsoft.com/office/drawing/2014/main" id="{78734047-CD78-457D-BD95-79B09394E5AA}"/>
              </a:ext>
            </a:extLst>
          </p:cNvPr>
          <p:cNvSpPr>
            <a:spLocks noGrp="1" noChangeArrowheads="1"/>
          </p:cNvSpPr>
          <p:nvPr>
            <p:ph type="sldNum" sz="quarter" idx="4"/>
          </p:nvPr>
        </p:nvSpPr>
        <p:spPr bwMode="gray">
          <a:xfrm>
            <a:off x="6781800" y="65532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fld id="{B6CF2C8D-6A92-4CB4-A870-7B7EE90E935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sldNum="0" hdr="0"/>
  <p:txStyles>
    <p:title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Verdana" panose="020B0604030504040204" pitchFamily="34" charset="0"/>
        </a:defRPr>
      </a:lvl2pPr>
      <a:lvl3pPr algn="l" rtl="0" fontAlgn="base">
        <a:spcBef>
          <a:spcPct val="0"/>
        </a:spcBef>
        <a:spcAft>
          <a:spcPct val="0"/>
        </a:spcAft>
        <a:defRPr sz="2800" b="1">
          <a:solidFill>
            <a:schemeClr val="bg1"/>
          </a:solidFill>
          <a:latin typeface="Verdana" panose="020B0604030504040204" pitchFamily="34" charset="0"/>
        </a:defRPr>
      </a:lvl3pPr>
      <a:lvl4pPr algn="l" rtl="0" fontAlgn="base">
        <a:spcBef>
          <a:spcPct val="0"/>
        </a:spcBef>
        <a:spcAft>
          <a:spcPct val="0"/>
        </a:spcAft>
        <a:defRPr sz="2800" b="1">
          <a:solidFill>
            <a:schemeClr val="bg1"/>
          </a:solidFill>
          <a:latin typeface="Verdana" panose="020B0604030504040204" pitchFamily="34" charset="0"/>
        </a:defRPr>
      </a:lvl4pPr>
      <a:lvl5pPr algn="l" rtl="0" fontAlgn="base">
        <a:spcBef>
          <a:spcPct val="0"/>
        </a:spcBef>
        <a:spcAft>
          <a:spcPct val="0"/>
        </a:spcAft>
        <a:defRPr sz="2800" b="1">
          <a:solidFill>
            <a:schemeClr val="bg1"/>
          </a:solidFill>
          <a:latin typeface="Verdana" panose="020B0604030504040204" pitchFamily="34" charset="0"/>
        </a:defRPr>
      </a:lvl5pPr>
      <a:lvl6pPr marL="457200" algn="l" rtl="0" fontAlgn="base">
        <a:spcBef>
          <a:spcPct val="0"/>
        </a:spcBef>
        <a:spcAft>
          <a:spcPct val="0"/>
        </a:spcAft>
        <a:defRPr sz="2800" b="1">
          <a:solidFill>
            <a:schemeClr val="bg1"/>
          </a:solidFill>
          <a:latin typeface="Verdana" panose="020B0604030504040204" pitchFamily="34" charset="0"/>
        </a:defRPr>
      </a:lvl6pPr>
      <a:lvl7pPr marL="914400" algn="l" rtl="0" fontAlgn="base">
        <a:spcBef>
          <a:spcPct val="0"/>
        </a:spcBef>
        <a:spcAft>
          <a:spcPct val="0"/>
        </a:spcAft>
        <a:defRPr sz="2800" b="1">
          <a:solidFill>
            <a:schemeClr val="bg1"/>
          </a:solidFill>
          <a:latin typeface="Verdana" panose="020B0604030504040204" pitchFamily="34" charset="0"/>
        </a:defRPr>
      </a:lvl7pPr>
      <a:lvl8pPr marL="1371600" algn="l" rtl="0" fontAlgn="base">
        <a:spcBef>
          <a:spcPct val="0"/>
        </a:spcBef>
        <a:spcAft>
          <a:spcPct val="0"/>
        </a:spcAft>
        <a:defRPr sz="2800" b="1">
          <a:solidFill>
            <a:schemeClr val="bg1"/>
          </a:solidFill>
          <a:latin typeface="Verdana" panose="020B0604030504040204" pitchFamily="34" charset="0"/>
        </a:defRPr>
      </a:lvl8pPr>
      <a:lvl9pPr marL="1828800" algn="l" rtl="0" fontAlgn="base">
        <a:spcBef>
          <a:spcPct val="0"/>
        </a:spcBef>
        <a:spcAft>
          <a:spcPct val="0"/>
        </a:spcAft>
        <a:defRPr sz="28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34F3969-3A06-404B-A2B1-7A5A39ED44C6}"/>
              </a:ext>
            </a:extLst>
          </p:cNvPr>
          <p:cNvSpPr>
            <a:spLocks noGrp="1" noChangeArrowheads="1"/>
          </p:cNvSpPr>
          <p:nvPr>
            <p:ph type="ctrTitle"/>
          </p:nvPr>
        </p:nvSpPr>
        <p:spPr/>
        <p:txBody>
          <a:bodyPr/>
          <a:lstStyle/>
          <a:p>
            <a:r>
              <a:rPr lang="zh-CN" altLang="en-US" sz="3200">
                <a:ea typeface="宋体" panose="02010600030101010101" pitchFamily="2" charset="-122"/>
              </a:rPr>
              <a:t>第</a:t>
            </a:r>
            <a:r>
              <a:rPr lang="en-US" altLang="zh-CN" sz="3200">
                <a:ea typeface="宋体" panose="02010600030101010101" pitchFamily="2" charset="-122"/>
              </a:rPr>
              <a:t>04</a:t>
            </a:r>
            <a:r>
              <a:rPr lang="zh-CN" altLang="en-US" sz="3200">
                <a:ea typeface="宋体" panose="02010600030101010101" pitchFamily="2" charset="-122"/>
              </a:rPr>
              <a:t>章 区域及宏观交通组织</a:t>
            </a:r>
          </a:p>
        </p:txBody>
      </p:sp>
      <p:sp>
        <p:nvSpPr>
          <p:cNvPr id="4099" name="Rectangle 3">
            <a:extLst>
              <a:ext uri="{FF2B5EF4-FFF2-40B4-BE49-F238E27FC236}">
                <a16:creationId xmlns:a16="http://schemas.microsoft.com/office/drawing/2014/main" id="{A6D61E38-5BA0-445A-9485-B23759DAFEA1}"/>
              </a:ext>
            </a:extLst>
          </p:cNvPr>
          <p:cNvSpPr>
            <a:spLocks noGrp="1" noChangeArrowheads="1"/>
          </p:cNvSpPr>
          <p:nvPr>
            <p:ph type="subTitle" idx="1"/>
          </p:nvPr>
        </p:nvSpPr>
        <p:spPr/>
        <p:txBody>
          <a:bodyPr/>
          <a:lstStyle/>
          <a:p>
            <a:endParaRPr lang="zh-CN" altLang="zh-CN">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970E0A11-7638-42CE-A1F0-09971D307940}"/>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A36A099D-01CA-4B93-AE1E-716222831E93}"/>
              </a:ext>
            </a:extLst>
          </p:cNvPr>
          <p:cNvSpPr>
            <a:spLocks noGrp="1"/>
          </p:cNvSpPr>
          <p:nvPr>
            <p:ph type="ftr" sz="quarter" idx="11"/>
          </p:nvPr>
        </p:nvSpPr>
        <p:spPr/>
        <p:txBody>
          <a:bodyPr/>
          <a:lstStyle/>
          <a:p>
            <a:r>
              <a:rPr lang="en-US" altLang="zh-CN"/>
              <a:t>LOGO</a:t>
            </a:r>
          </a:p>
        </p:txBody>
      </p:sp>
      <p:sp>
        <p:nvSpPr>
          <p:cNvPr id="26626" name="Rectangle 2">
            <a:extLst>
              <a:ext uri="{FF2B5EF4-FFF2-40B4-BE49-F238E27FC236}">
                <a16:creationId xmlns:a16="http://schemas.microsoft.com/office/drawing/2014/main" id="{3D24A680-E0E6-4729-B6E9-FAAFFBC4EAD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6627" name="Rectangle 3">
            <a:extLst>
              <a:ext uri="{FF2B5EF4-FFF2-40B4-BE49-F238E27FC236}">
                <a16:creationId xmlns:a16="http://schemas.microsoft.com/office/drawing/2014/main" id="{AE7650A9-38E5-4EA7-9993-869BE14876CA}"/>
              </a:ext>
            </a:extLst>
          </p:cNvPr>
          <p:cNvSpPr>
            <a:spLocks noGrp="1" noChangeArrowheads="1"/>
          </p:cNvSpPr>
          <p:nvPr>
            <p:ph type="body" idx="1"/>
          </p:nvPr>
        </p:nvSpPr>
        <p:spPr/>
        <p:txBody>
          <a:bodyPr/>
          <a:lstStyle/>
          <a:p>
            <a:r>
              <a:rPr lang="zh-CN" altLang="en-US">
                <a:ea typeface="宋体" panose="02010600030101010101" pitchFamily="2" charset="-122"/>
              </a:rPr>
              <a:t>影响区域 </a:t>
            </a:r>
          </a:p>
          <a:p>
            <a:pPr lvl="1"/>
            <a:r>
              <a:rPr lang="zh-CN" altLang="en-US" b="1">
                <a:ea typeface="宋体" panose="02010600030101010101" pitchFamily="2" charset="-122"/>
              </a:rPr>
              <a:t>简单的做法是把相邻主干道合围的区域作为影响区域 </a:t>
            </a:r>
          </a:p>
        </p:txBody>
      </p:sp>
      <p:sp>
        <p:nvSpPr>
          <p:cNvPr id="26629" name="Rectangle 5">
            <a:extLst>
              <a:ext uri="{FF2B5EF4-FFF2-40B4-BE49-F238E27FC236}">
                <a16:creationId xmlns:a16="http://schemas.microsoft.com/office/drawing/2014/main" id="{44220327-52C6-49DA-9DDE-57A8C99E75F9}"/>
              </a:ext>
            </a:extLst>
          </p:cNvPr>
          <p:cNvSpPr>
            <a:spLocks noChangeArrowheads="1"/>
          </p:cNvSpPr>
          <p:nvPr/>
        </p:nvSpPr>
        <p:spPr bwMode="auto">
          <a:xfrm>
            <a:off x="0" y="2357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6628" name="Object 4">
            <a:extLst>
              <a:ext uri="{FF2B5EF4-FFF2-40B4-BE49-F238E27FC236}">
                <a16:creationId xmlns:a16="http://schemas.microsoft.com/office/drawing/2014/main" id="{6AF3445C-795A-444F-B353-63CBE0551779}"/>
              </a:ext>
            </a:extLst>
          </p:cNvPr>
          <p:cNvGraphicFramePr>
            <a:graphicFrameLocks noChangeAspect="1"/>
          </p:cNvGraphicFramePr>
          <p:nvPr/>
        </p:nvGraphicFramePr>
        <p:xfrm>
          <a:off x="3048000" y="2608263"/>
          <a:ext cx="4038600" cy="3802062"/>
        </p:xfrm>
        <a:graphic>
          <a:graphicData uri="http://schemas.openxmlformats.org/presentationml/2006/ole">
            <mc:AlternateContent xmlns:mc="http://schemas.openxmlformats.org/markup-compatibility/2006">
              <mc:Choice xmlns:v="urn:schemas-microsoft-com:vml" Requires="v">
                <p:oleObj name="Visio" r:id="rId2" imgW="2458493" imgH="2319386" progId="Visio.Drawing.11">
                  <p:embed/>
                </p:oleObj>
              </mc:Choice>
              <mc:Fallback>
                <p:oleObj name="Visio" r:id="rId2" imgW="2458493" imgH="2319386"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608263"/>
                        <a:ext cx="4038600" cy="380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9DDB9A3-6B49-4288-A375-2EA8FF253E7C}"/>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35841D38-809B-4D0E-8D93-3C7648AC3798}"/>
              </a:ext>
            </a:extLst>
          </p:cNvPr>
          <p:cNvSpPr>
            <a:spLocks noGrp="1"/>
          </p:cNvSpPr>
          <p:nvPr>
            <p:ph type="ftr" sz="quarter" idx="11"/>
          </p:nvPr>
        </p:nvSpPr>
        <p:spPr/>
        <p:txBody>
          <a:bodyPr/>
          <a:lstStyle/>
          <a:p>
            <a:r>
              <a:rPr lang="en-US" altLang="zh-CN"/>
              <a:t>LOGO</a:t>
            </a:r>
          </a:p>
        </p:txBody>
      </p:sp>
      <p:sp>
        <p:nvSpPr>
          <p:cNvPr id="27650" name="Rectangle 2">
            <a:extLst>
              <a:ext uri="{FF2B5EF4-FFF2-40B4-BE49-F238E27FC236}">
                <a16:creationId xmlns:a16="http://schemas.microsoft.com/office/drawing/2014/main" id="{B7A9845E-53E7-4034-8294-64C26ACF19E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7651" name="Rectangle 3">
            <a:extLst>
              <a:ext uri="{FF2B5EF4-FFF2-40B4-BE49-F238E27FC236}">
                <a16:creationId xmlns:a16="http://schemas.microsoft.com/office/drawing/2014/main" id="{3DE7DE64-A26E-4CD9-B7CE-0FBF05A590D0}"/>
              </a:ext>
            </a:extLst>
          </p:cNvPr>
          <p:cNvSpPr>
            <a:spLocks noGrp="1" noChangeArrowheads="1"/>
          </p:cNvSpPr>
          <p:nvPr>
            <p:ph type="body" idx="1"/>
          </p:nvPr>
        </p:nvSpPr>
        <p:spPr/>
        <p:txBody>
          <a:bodyPr/>
          <a:lstStyle/>
          <a:p>
            <a:pPr>
              <a:lnSpc>
                <a:spcPct val="120000"/>
              </a:lnSpc>
            </a:pPr>
            <a:r>
              <a:rPr lang="zh-CN" altLang="en-US" sz="2400">
                <a:ea typeface="宋体" panose="02010600030101010101" pitchFamily="2" charset="-122"/>
              </a:rPr>
              <a:t>以最短出行路径法分配流量。考虑单向交通实施后，每一</a:t>
            </a:r>
            <a:r>
              <a:rPr lang="en-US" altLang="zh-CN" sz="2400">
                <a:ea typeface="宋体" panose="02010600030101010101" pitchFamily="2" charset="-122"/>
              </a:rPr>
              <a:t>OD</a:t>
            </a:r>
            <a:r>
              <a:rPr lang="zh-CN" altLang="en-US" sz="2400">
                <a:ea typeface="宋体" panose="02010600030101010101" pitchFamily="2" charset="-122"/>
              </a:rPr>
              <a:t>对间最短路的变化情况，影响范围可分三种情况：</a:t>
            </a:r>
          </a:p>
          <a:p>
            <a:pPr lvl="1">
              <a:lnSpc>
                <a:spcPct val="120000"/>
              </a:lnSpc>
            </a:pPr>
            <a:r>
              <a:rPr lang="zh-CN" altLang="en-US" sz="2400" b="1">
                <a:ea typeface="宋体" panose="02010600030101010101" pitchFamily="2" charset="-122"/>
              </a:rPr>
              <a:t>单向交通实施后，原最短路不发生改变，显然这种情况</a:t>
            </a:r>
            <a:r>
              <a:rPr lang="en-US" altLang="zh-CN" sz="2400" b="1">
                <a:ea typeface="宋体" panose="02010600030101010101" pitchFamily="2" charset="-122"/>
              </a:rPr>
              <a:t>OD</a:t>
            </a:r>
            <a:r>
              <a:rPr lang="zh-CN" altLang="en-US" sz="2400" b="1">
                <a:ea typeface="宋体" panose="02010600030101010101" pitchFamily="2" charset="-122"/>
              </a:rPr>
              <a:t>量分配不变，其影响区域仅仅是很小的范围内。</a:t>
            </a:r>
          </a:p>
          <a:p>
            <a:pPr lvl="1">
              <a:lnSpc>
                <a:spcPct val="120000"/>
              </a:lnSpc>
            </a:pPr>
            <a:r>
              <a:rPr lang="zh-CN" altLang="en-US" sz="2400" b="1">
                <a:ea typeface="宋体" panose="02010600030101010101" pitchFamily="2" charset="-122"/>
              </a:rPr>
              <a:t>原最短路径发生了改变，但原</a:t>
            </a:r>
            <a:r>
              <a:rPr lang="en-US" altLang="zh-CN" sz="2400" b="1">
                <a:ea typeface="宋体" panose="02010600030101010101" pitchFamily="2" charset="-122"/>
              </a:rPr>
              <a:t>CDEF</a:t>
            </a:r>
            <a:r>
              <a:rPr lang="zh-CN" altLang="en-US" sz="2400" b="1">
                <a:ea typeface="宋体" panose="02010600030101010101" pitchFamily="2" charset="-122"/>
              </a:rPr>
              <a:t>区域仍保持最短绕行优势，这种情况的影响是局部的，而且绕行的范围也是确定的。</a:t>
            </a:r>
          </a:p>
          <a:p>
            <a:pPr lvl="1">
              <a:lnSpc>
                <a:spcPct val="120000"/>
              </a:lnSpc>
            </a:pPr>
            <a:r>
              <a:rPr lang="zh-CN" altLang="en-US" sz="2400" b="1">
                <a:ea typeface="宋体" panose="02010600030101010101" pitchFamily="2" charset="-122"/>
              </a:rPr>
              <a:t>新的最短路径不在原区域内，那么在</a:t>
            </a:r>
            <a:r>
              <a:rPr lang="en-US" altLang="zh-CN" sz="2400" b="1">
                <a:ea typeface="宋体" panose="02010600030101010101" pitchFamily="2" charset="-122"/>
              </a:rPr>
              <a:t>O</a:t>
            </a:r>
            <a:r>
              <a:rPr lang="zh-CN" altLang="en-US" sz="2400" b="1">
                <a:ea typeface="宋体" panose="02010600030101010101" pitchFamily="2" charset="-122"/>
              </a:rPr>
              <a:t>点出发就选择新的路径出行，选择路径的范围难以确定，也就是说此时必须从全路网来考虑其影响区域。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5668153-89EF-4DA6-8579-915791589455}"/>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9192B528-19FF-4AF5-8E25-2997911881CD}"/>
              </a:ext>
            </a:extLst>
          </p:cNvPr>
          <p:cNvSpPr>
            <a:spLocks noGrp="1"/>
          </p:cNvSpPr>
          <p:nvPr>
            <p:ph type="ftr" sz="quarter" idx="11"/>
          </p:nvPr>
        </p:nvSpPr>
        <p:spPr/>
        <p:txBody>
          <a:bodyPr/>
          <a:lstStyle/>
          <a:p>
            <a:r>
              <a:rPr lang="en-US" altLang="zh-CN"/>
              <a:t>LOGO</a:t>
            </a:r>
          </a:p>
        </p:txBody>
      </p:sp>
      <p:sp>
        <p:nvSpPr>
          <p:cNvPr id="28674" name="Rectangle 2">
            <a:extLst>
              <a:ext uri="{FF2B5EF4-FFF2-40B4-BE49-F238E27FC236}">
                <a16:creationId xmlns:a16="http://schemas.microsoft.com/office/drawing/2014/main" id="{7807479E-7FC2-4756-9992-7953B8C216D3}"/>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8675" name="Rectangle 3">
            <a:extLst>
              <a:ext uri="{FF2B5EF4-FFF2-40B4-BE49-F238E27FC236}">
                <a16:creationId xmlns:a16="http://schemas.microsoft.com/office/drawing/2014/main" id="{86F58604-2E2D-4342-801C-F30468F47E36}"/>
              </a:ext>
            </a:extLst>
          </p:cNvPr>
          <p:cNvSpPr>
            <a:spLocks noGrp="1" noChangeArrowheads="1"/>
          </p:cNvSpPr>
          <p:nvPr>
            <p:ph type="body" idx="1"/>
          </p:nvPr>
        </p:nvSpPr>
        <p:spPr/>
        <p:txBody>
          <a:bodyPr/>
          <a:lstStyle/>
          <a:p>
            <a:pPr>
              <a:lnSpc>
                <a:spcPct val="130000"/>
              </a:lnSpc>
            </a:pPr>
            <a:r>
              <a:rPr lang="zh-CN" altLang="en-US">
                <a:ea typeface="宋体" panose="02010600030101010101" pitchFamily="2" charset="-122"/>
              </a:rPr>
              <a:t>评价方法</a:t>
            </a:r>
          </a:p>
          <a:p>
            <a:pPr lvl="1">
              <a:lnSpc>
                <a:spcPct val="130000"/>
              </a:lnSpc>
            </a:pPr>
            <a:r>
              <a:rPr lang="zh-CN" altLang="en-US" b="1">
                <a:ea typeface="宋体" panose="02010600030101010101" pitchFamily="2" charset="-122"/>
              </a:rPr>
              <a:t>单向交通组织的评价较为复杂，应从路网通行能力、出行时间、社会影响等方面评价。</a:t>
            </a:r>
          </a:p>
          <a:p>
            <a:pPr lvl="1">
              <a:lnSpc>
                <a:spcPct val="130000"/>
              </a:lnSpc>
            </a:pPr>
            <a:r>
              <a:rPr lang="zh-CN" altLang="en-US" b="1">
                <a:ea typeface="宋体" panose="02010600030101010101" pitchFamily="2" charset="-122"/>
              </a:rPr>
              <a:t>简单起见，可只评价影响区域范围内的总体出行时间是否有效减少。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8AC9D6C-8ED8-491F-8057-D9CDDE508E9D}"/>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27CE3076-261E-4500-BA3E-46858EF75AC0}"/>
              </a:ext>
            </a:extLst>
          </p:cNvPr>
          <p:cNvSpPr>
            <a:spLocks noGrp="1"/>
          </p:cNvSpPr>
          <p:nvPr>
            <p:ph type="ftr" sz="quarter" idx="11"/>
          </p:nvPr>
        </p:nvSpPr>
        <p:spPr/>
        <p:txBody>
          <a:bodyPr/>
          <a:lstStyle/>
          <a:p>
            <a:r>
              <a:rPr lang="en-US" altLang="zh-CN"/>
              <a:t>LOGO</a:t>
            </a:r>
          </a:p>
        </p:txBody>
      </p:sp>
      <p:sp>
        <p:nvSpPr>
          <p:cNvPr id="29698" name="Rectangle 2">
            <a:extLst>
              <a:ext uri="{FF2B5EF4-FFF2-40B4-BE49-F238E27FC236}">
                <a16:creationId xmlns:a16="http://schemas.microsoft.com/office/drawing/2014/main" id="{2BFDABD1-CA5C-46E1-B25B-9C042F167BE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9699" name="Rectangle 3">
            <a:extLst>
              <a:ext uri="{FF2B5EF4-FFF2-40B4-BE49-F238E27FC236}">
                <a16:creationId xmlns:a16="http://schemas.microsoft.com/office/drawing/2014/main" id="{7A953375-BCDF-45C8-9267-278BC5926285}"/>
              </a:ext>
            </a:extLst>
          </p:cNvPr>
          <p:cNvSpPr>
            <a:spLocks noGrp="1" noChangeArrowheads="1"/>
          </p:cNvSpPr>
          <p:nvPr>
            <p:ph type="body" idx="1"/>
          </p:nvPr>
        </p:nvSpPr>
        <p:spPr/>
        <p:txBody>
          <a:bodyPr/>
          <a:lstStyle/>
          <a:p>
            <a:r>
              <a:rPr lang="zh-CN" altLang="en-US" dirty="0">
                <a:ea typeface="宋体" panose="02010600030101010101" pitchFamily="2" charset="-122"/>
              </a:rPr>
              <a:t>单行道方向选择</a:t>
            </a:r>
          </a:p>
          <a:p>
            <a:pPr lvl="1"/>
            <a:r>
              <a:rPr lang="zh-CN" altLang="en-US" sz="2400" b="1" dirty="0">
                <a:ea typeface="宋体" panose="02010600030101010101" pitchFamily="2" charset="-122"/>
              </a:rPr>
              <a:t>逆时针：</a:t>
            </a:r>
            <a:r>
              <a:rPr lang="zh-CN" altLang="en-US" sz="2400" b="1" dirty="0">
                <a:solidFill>
                  <a:srgbClr val="FF0000"/>
                </a:solidFill>
                <a:ea typeface="宋体" panose="02010600030101010101" pitchFamily="2" charset="-122"/>
              </a:rPr>
              <a:t>有利于通过性交通，外圈有出入口；符合右侧通行规律</a:t>
            </a:r>
          </a:p>
          <a:p>
            <a:pPr lvl="1"/>
            <a:r>
              <a:rPr lang="zh-CN" altLang="en-US" sz="2400" b="1" dirty="0">
                <a:ea typeface="宋体" panose="02010600030101010101" pitchFamily="2" charset="-122"/>
              </a:rPr>
              <a:t>顺时针：</a:t>
            </a:r>
            <a:r>
              <a:rPr lang="zh-CN" altLang="en-US" sz="2400" b="1" dirty="0">
                <a:solidFill>
                  <a:srgbClr val="FF0000"/>
                </a:solidFill>
                <a:ea typeface="宋体" panose="02010600030101010101" pitchFamily="2" charset="-122"/>
              </a:rPr>
              <a:t>有利于到达性交通，内圈有出入口；</a:t>
            </a:r>
            <a:r>
              <a:rPr lang="zh-CN" altLang="en-US" sz="2400" b="1" dirty="0">
                <a:ea typeface="宋体" panose="02010600030101010101" pitchFamily="2" charset="-122"/>
              </a:rPr>
              <a:t>适与单行道与主干道路口“</a:t>
            </a:r>
            <a:r>
              <a:rPr lang="en-US" altLang="zh-CN" sz="2400" b="1" dirty="0">
                <a:ea typeface="宋体" panose="02010600030101010101" pitchFamily="2" charset="-122"/>
              </a:rPr>
              <a:t>T</a:t>
            </a:r>
            <a:r>
              <a:rPr lang="zh-CN" altLang="en-US" sz="2400" b="1" dirty="0">
                <a:ea typeface="宋体" panose="02010600030101010101" pitchFamily="2" charset="-122"/>
              </a:rPr>
              <a:t>型”相交</a:t>
            </a:r>
          </a:p>
          <a:p>
            <a:pPr lvl="1"/>
            <a:r>
              <a:rPr lang="zh-CN" altLang="en-US" sz="2400" b="1" dirty="0">
                <a:ea typeface="宋体" panose="02010600030101010101" pitchFamily="2" charset="-122"/>
              </a:rPr>
              <a:t>单行道路提前绕行时，提前告知很重要</a:t>
            </a:r>
          </a:p>
          <a:p>
            <a:pPr lvl="1"/>
            <a:r>
              <a:rPr lang="zh-CN" altLang="en-US" sz="2400" b="1" dirty="0">
                <a:ea typeface="宋体" panose="02010600030101010101" pitchFamily="2" charset="-122"/>
              </a:rPr>
              <a:t>单行道路过后绕行时，有补救效果</a:t>
            </a:r>
          </a:p>
          <a:p>
            <a:pPr lvl="1"/>
            <a:r>
              <a:rPr lang="zh-CN" altLang="en-US" sz="2400" b="1" dirty="0">
                <a:ea typeface="宋体" panose="02010600030101010101" pitchFamily="2" charset="-122"/>
              </a:rPr>
              <a:t>与实际道路很重要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201E25D8-6D19-4C18-B526-93770DF56A31}"/>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1A05DBC9-342B-4A39-853E-924252989052}"/>
              </a:ext>
            </a:extLst>
          </p:cNvPr>
          <p:cNvSpPr>
            <a:spLocks noGrp="1"/>
          </p:cNvSpPr>
          <p:nvPr>
            <p:ph type="ftr" sz="quarter" idx="11"/>
          </p:nvPr>
        </p:nvSpPr>
        <p:spPr/>
        <p:txBody>
          <a:bodyPr/>
          <a:lstStyle/>
          <a:p>
            <a:r>
              <a:rPr lang="en-US" altLang="zh-CN"/>
              <a:t>LOGO</a:t>
            </a:r>
          </a:p>
        </p:txBody>
      </p:sp>
      <p:sp>
        <p:nvSpPr>
          <p:cNvPr id="36866" name="Rectangle 2">
            <a:extLst>
              <a:ext uri="{FF2B5EF4-FFF2-40B4-BE49-F238E27FC236}">
                <a16:creationId xmlns:a16="http://schemas.microsoft.com/office/drawing/2014/main" id="{5BE19A51-8744-4CDB-85B7-B2109ADD315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6867" name="Rectangle 3">
            <a:extLst>
              <a:ext uri="{FF2B5EF4-FFF2-40B4-BE49-F238E27FC236}">
                <a16:creationId xmlns:a16="http://schemas.microsoft.com/office/drawing/2014/main" id="{848F3F53-29E1-415D-B04E-41C179B3C061}"/>
              </a:ext>
            </a:extLst>
          </p:cNvPr>
          <p:cNvSpPr>
            <a:spLocks noGrp="1" noChangeArrowheads="1"/>
          </p:cNvSpPr>
          <p:nvPr>
            <p:ph type="body" idx="1"/>
          </p:nvPr>
        </p:nvSpPr>
        <p:spPr/>
        <p:txBody>
          <a:bodyPr/>
          <a:lstStyle/>
          <a:p>
            <a:r>
              <a:rPr lang="zh-CN" altLang="en-US">
                <a:ea typeface="宋体" panose="02010600030101010101" pitchFamily="2" charset="-122"/>
              </a:rPr>
              <a:t>书上说法不完善</a:t>
            </a:r>
          </a:p>
        </p:txBody>
      </p:sp>
      <p:pic>
        <p:nvPicPr>
          <p:cNvPr id="36868" name="Picture 4">
            <a:extLst>
              <a:ext uri="{FF2B5EF4-FFF2-40B4-BE49-F238E27FC236}">
                <a16:creationId xmlns:a16="http://schemas.microsoft.com/office/drawing/2014/main" id="{9425E2E2-67E6-411A-9A57-30209CC16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0"/>
            <a:ext cx="4654550" cy="666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92FF7-FC4B-93EF-EB3C-5B7B96EFA742}"/>
              </a:ext>
            </a:extLst>
          </p:cNvPr>
          <p:cNvSpPr>
            <a:spLocks noGrp="1"/>
          </p:cNvSpPr>
          <p:nvPr>
            <p:ph type="title"/>
          </p:nvPr>
        </p:nvSpPr>
        <p:spPr/>
        <p:txBody>
          <a:bodyPr/>
          <a:lstStyle/>
          <a:p>
            <a:endParaRPr lang="zh-CN" altLang="en-US"/>
          </a:p>
        </p:txBody>
      </p:sp>
      <p:sp>
        <p:nvSpPr>
          <p:cNvPr id="5" name="日期占位符 4">
            <a:extLst>
              <a:ext uri="{FF2B5EF4-FFF2-40B4-BE49-F238E27FC236}">
                <a16:creationId xmlns:a16="http://schemas.microsoft.com/office/drawing/2014/main" id="{4E36485B-6FD2-7A4C-EE8C-BBBE8B2FD3C2}"/>
              </a:ext>
            </a:extLst>
          </p:cNvPr>
          <p:cNvSpPr>
            <a:spLocks noGrp="1"/>
          </p:cNvSpPr>
          <p:nvPr>
            <p:ph type="dt" sz="half" idx="10"/>
          </p:nvPr>
        </p:nvSpPr>
        <p:spPr/>
        <p:txBody>
          <a:bodyPr/>
          <a:lstStyle/>
          <a:p>
            <a:r>
              <a:rPr lang="en-US" altLang="zh-CN"/>
              <a:t>www.themegallery.com</a:t>
            </a:r>
          </a:p>
        </p:txBody>
      </p:sp>
      <p:sp>
        <p:nvSpPr>
          <p:cNvPr id="6" name="页脚占位符 5">
            <a:extLst>
              <a:ext uri="{FF2B5EF4-FFF2-40B4-BE49-F238E27FC236}">
                <a16:creationId xmlns:a16="http://schemas.microsoft.com/office/drawing/2014/main" id="{3418586A-5F99-D50D-CF7B-F2B4DA7A4810}"/>
              </a:ext>
            </a:extLst>
          </p:cNvPr>
          <p:cNvSpPr>
            <a:spLocks noGrp="1"/>
          </p:cNvSpPr>
          <p:nvPr>
            <p:ph type="ftr" sz="quarter" idx="11"/>
          </p:nvPr>
        </p:nvSpPr>
        <p:spPr/>
        <p:txBody>
          <a:bodyPr/>
          <a:lstStyle/>
          <a:p>
            <a:r>
              <a:rPr lang="en-US" altLang="zh-CN"/>
              <a:t>LOGO</a:t>
            </a:r>
          </a:p>
        </p:txBody>
      </p:sp>
      <p:pic>
        <p:nvPicPr>
          <p:cNvPr id="8" name="图片 7">
            <a:extLst>
              <a:ext uri="{FF2B5EF4-FFF2-40B4-BE49-F238E27FC236}">
                <a16:creationId xmlns:a16="http://schemas.microsoft.com/office/drawing/2014/main" id="{127C88BF-E497-C74D-B655-C49432B27AAD}"/>
              </a:ext>
            </a:extLst>
          </p:cNvPr>
          <p:cNvPicPr>
            <a:picLocks noChangeAspect="1"/>
          </p:cNvPicPr>
          <p:nvPr/>
        </p:nvPicPr>
        <p:blipFill>
          <a:blip r:embed="rId2"/>
          <a:stretch>
            <a:fillRect/>
          </a:stretch>
        </p:blipFill>
        <p:spPr>
          <a:xfrm>
            <a:off x="120502" y="107543"/>
            <a:ext cx="8991600" cy="6642914"/>
          </a:xfrm>
          <a:prstGeom prst="rect">
            <a:avLst/>
          </a:prstGeom>
        </p:spPr>
      </p:pic>
    </p:spTree>
    <p:extLst>
      <p:ext uri="{BB962C8B-B14F-4D97-AF65-F5344CB8AC3E}">
        <p14:creationId xmlns:p14="http://schemas.microsoft.com/office/powerpoint/2010/main" val="199067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219200"/>
            <a:ext cx="2699506" cy="3970318"/>
          </a:xfrm>
          <a:prstGeom prst="rect">
            <a:avLst/>
          </a:prstGeom>
        </p:spPr>
        <p:txBody>
          <a:bodyPr wrap="square">
            <a:spAutoFit/>
          </a:bodyPr>
          <a:lstStyle/>
          <a:p>
            <a:pPr marL="276469" indent="-276469" algn="l">
              <a:buFont typeface="Wingdings" panose="05000000000000000000" pitchFamily="2" charset="2"/>
              <a:buChar char="u"/>
            </a:pPr>
            <a:r>
              <a:rPr lang="zh-CN" altLang="zh-CN" sz="2400" dirty="0"/>
              <a:t>道路供给不足</a:t>
            </a:r>
            <a:endParaRPr lang="en-US" altLang="zh-CN" sz="2400" dirty="0"/>
          </a:p>
          <a:p>
            <a:pPr marL="435384" indent="-276469" algn="l">
              <a:buFont typeface="Wingdings" panose="05000000000000000000" pitchFamily="2" charset="2"/>
              <a:buChar char="Ø"/>
            </a:pPr>
            <a:r>
              <a:rPr lang="zh-CN" altLang="zh-CN" sz="2400" dirty="0">
                <a:solidFill>
                  <a:srgbClr val="FF0000"/>
                </a:solidFill>
              </a:rPr>
              <a:t>路网结构不合理</a:t>
            </a:r>
            <a:endParaRPr lang="en-US" altLang="zh-CN" sz="2400" dirty="0">
              <a:solidFill>
                <a:srgbClr val="FF0000"/>
              </a:solidFill>
            </a:endParaRPr>
          </a:p>
          <a:p>
            <a:pPr marL="435384" indent="276469" algn="l">
              <a:buFont typeface="Arial" panose="020B0604020202020204" pitchFamily="34" charset="0"/>
              <a:buChar char="•"/>
            </a:pPr>
            <a:r>
              <a:rPr lang="zh-CN" altLang="en-US" sz="2000" dirty="0">
                <a:solidFill>
                  <a:srgbClr val="FF0000"/>
                </a:solidFill>
              </a:rPr>
              <a:t>新老城区路网</a:t>
            </a:r>
            <a:r>
              <a:rPr lang="zh-CN" altLang="zh-CN" sz="2000" dirty="0">
                <a:solidFill>
                  <a:srgbClr val="FF0000"/>
                </a:solidFill>
              </a:rPr>
              <a:t>呈现蜂腰状</a:t>
            </a:r>
            <a:endParaRPr lang="en-US" altLang="zh-CN" sz="2000" dirty="0">
              <a:solidFill>
                <a:srgbClr val="FF0000"/>
              </a:solidFill>
            </a:endParaRPr>
          </a:p>
          <a:p>
            <a:pPr marL="435384" indent="276469" algn="l">
              <a:buFont typeface="Arial" panose="020B0604020202020204" pitchFamily="34" charset="0"/>
              <a:buChar char="•"/>
            </a:pPr>
            <a:r>
              <a:rPr lang="zh-CN" altLang="zh-CN" sz="2000" dirty="0"/>
              <a:t>环线功能弱，射线功能强</a:t>
            </a:r>
            <a:endParaRPr lang="en-US" altLang="zh-CN" sz="2000" dirty="0"/>
          </a:p>
          <a:p>
            <a:pPr marL="435384" indent="276469" algn="l">
              <a:buFont typeface="Arial" panose="020B0604020202020204" pitchFamily="34" charset="0"/>
              <a:buChar char="•"/>
            </a:pPr>
            <a:r>
              <a:rPr lang="zh-CN" altLang="zh-CN" sz="2000" dirty="0"/>
              <a:t>环线承担了过多的到达和通过交通流量</a:t>
            </a:r>
            <a:endParaRPr lang="en-US" altLang="zh-CN" sz="2000" dirty="0"/>
          </a:p>
          <a:p>
            <a:pPr marL="435384" indent="276469" algn="l">
              <a:buFont typeface="Arial" panose="020B0604020202020204" pitchFamily="34" charset="0"/>
              <a:buChar char="•"/>
            </a:pPr>
            <a:r>
              <a:rPr lang="zh-CN" altLang="zh-CN" sz="2000" dirty="0"/>
              <a:t>城市外部环线功能弱</a:t>
            </a:r>
          </a:p>
        </p:txBody>
      </p:sp>
      <p:pic>
        <p:nvPicPr>
          <p:cNvPr id="9" name="图片 8" descr="C:\Users\Lenovo\Desktop\城区环线.jpg"/>
          <p:cNvPicPr>
            <a:picLocks noChangeAspect="1"/>
          </p:cNvPicPr>
          <p:nvPr/>
        </p:nvPicPr>
        <p:blipFill>
          <a:blip r:embed="rId2" cstate="print"/>
          <a:srcRect l="24915" r="8712"/>
          <a:stretch/>
        </p:blipFill>
        <p:spPr bwMode="auto">
          <a:xfrm>
            <a:off x="2775706" y="1447799"/>
            <a:ext cx="6368294" cy="382352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a:srcRect l="17104" t="7629" r="5552" b="14870"/>
          <a:stretch>
            <a:fillRect/>
          </a:stretch>
        </p:blipFill>
        <p:spPr bwMode="auto">
          <a:xfrm>
            <a:off x="36081" y="923646"/>
            <a:ext cx="9107919" cy="5133554"/>
          </a:xfrm>
          <a:prstGeom prst="rect">
            <a:avLst/>
          </a:prstGeom>
          <a:noFill/>
          <a:ln w="9525">
            <a:noFill/>
            <a:miter lim="800000"/>
            <a:headEnd/>
            <a:tailEnd/>
          </a:ln>
          <a:effectLst/>
        </p:spPr>
      </p:pic>
      <p:sp>
        <p:nvSpPr>
          <p:cNvPr id="5" name="任意多边形 4"/>
          <p:cNvSpPr/>
          <p:nvPr/>
        </p:nvSpPr>
        <p:spPr>
          <a:xfrm>
            <a:off x="140739" y="1069177"/>
            <a:ext cx="7019267" cy="4960549"/>
          </a:xfrm>
          <a:custGeom>
            <a:avLst/>
            <a:gdLst>
              <a:gd name="connsiteX0" fmla="*/ 382386 w 11608600"/>
              <a:gd name="connsiteY0" fmla="*/ 7184632 h 8203852"/>
              <a:gd name="connsiteX1" fmla="*/ 1130531 w 11608600"/>
              <a:gd name="connsiteY1" fmla="*/ 6835497 h 8203852"/>
              <a:gd name="connsiteX2" fmla="*/ 1579419 w 11608600"/>
              <a:gd name="connsiteY2" fmla="*/ 6403236 h 8203852"/>
              <a:gd name="connsiteX3" fmla="*/ 1845426 w 11608600"/>
              <a:gd name="connsiteY3" fmla="*/ 6170479 h 8203852"/>
              <a:gd name="connsiteX4" fmla="*/ 2244437 w 11608600"/>
              <a:gd name="connsiteY4" fmla="*/ 6103977 h 8203852"/>
              <a:gd name="connsiteX5" fmla="*/ 2294313 w 11608600"/>
              <a:gd name="connsiteY5" fmla="*/ 6120603 h 8203852"/>
              <a:gd name="connsiteX6" fmla="*/ 2593571 w 11608600"/>
              <a:gd name="connsiteY6" fmla="*/ 6153854 h 8203852"/>
              <a:gd name="connsiteX7" fmla="*/ 2926080 w 11608600"/>
              <a:gd name="connsiteY7" fmla="*/ 5771468 h 8203852"/>
              <a:gd name="connsiteX8" fmla="*/ 2926080 w 11608600"/>
              <a:gd name="connsiteY8" fmla="*/ 5621839 h 8203852"/>
              <a:gd name="connsiteX9" fmla="*/ 3192088 w 11608600"/>
              <a:gd name="connsiteY9" fmla="*/ 5289330 h 8203852"/>
              <a:gd name="connsiteX10" fmla="*/ 3408219 w 11608600"/>
              <a:gd name="connsiteY10" fmla="*/ 5056574 h 8203852"/>
              <a:gd name="connsiteX11" fmla="*/ 3757353 w 11608600"/>
              <a:gd name="connsiteY11" fmla="*/ 5039948 h 8203852"/>
              <a:gd name="connsiteX12" fmla="*/ 4156364 w 11608600"/>
              <a:gd name="connsiteY12" fmla="*/ 4906945 h 8203852"/>
              <a:gd name="connsiteX13" fmla="*/ 4372495 w 11608600"/>
              <a:gd name="connsiteY13" fmla="*/ 4707439 h 8203852"/>
              <a:gd name="connsiteX14" fmla="*/ 4555375 w 11608600"/>
              <a:gd name="connsiteY14" fmla="*/ 4690814 h 8203852"/>
              <a:gd name="connsiteX15" fmla="*/ 4572000 w 11608600"/>
              <a:gd name="connsiteY15" fmla="*/ 4940196 h 8203852"/>
              <a:gd name="connsiteX16" fmla="*/ 4721629 w 11608600"/>
              <a:gd name="connsiteY16" fmla="*/ 5023323 h 8203852"/>
              <a:gd name="connsiteX17" fmla="*/ 4887884 w 11608600"/>
              <a:gd name="connsiteY17" fmla="*/ 4923570 h 8203852"/>
              <a:gd name="connsiteX18" fmla="*/ 5054139 w 11608600"/>
              <a:gd name="connsiteY18" fmla="*/ 5206203 h 8203852"/>
              <a:gd name="connsiteX19" fmla="*/ 5020888 w 11608600"/>
              <a:gd name="connsiteY19" fmla="*/ 5256079 h 8203852"/>
              <a:gd name="connsiteX20" fmla="*/ 4921135 w 11608600"/>
              <a:gd name="connsiteY20" fmla="*/ 5605214 h 8203852"/>
              <a:gd name="connsiteX21" fmla="*/ 4921135 w 11608600"/>
              <a:gd name="connsiteY21" fmla="*/ 5771468 h 8203852"/>
              <a:gd name="connsiteX22" fmla="*/ 4821382 w 11608600"/>
              <a:gd name="connsiteY22" fmla="*/ 5937723 h 8203852"/>
              <a:gd name="connsiteX23" fmla="*/ 4538749 w 11608600"/>
              <a:gd name="connsiteY23" fmla="*/ 5771468 h 8203852"/>
              <a:gd name="connsiteX24" fmla="*/ 4305993 w 11608600"/>
              <a:gd name="connsiteY24" fmla="*/ 5771468 h 8203852"/>
              <a:gd name="connsiteX25" fmla="*/ 4289368 w 11608600"/>
              <a:gd name="connsiteY25" fmla="*/ 6070726 h 8203852"/>
              <a:gd name="connsiteX26" fmla="*/ 4239491 w 11608600"/>
              <a:gd name="connsiteY26" fmla="*/ 6270232 h 8203852"/>
              <a:gd name="connsiteX27" fmla="*/ 4039986 w 11608600"/>
              <a:gd name="connsiteY27" fmla="*/ 6403236 h 8203852"/>
              <a:gd name="connsiteX28" fmla="*/ 3923608 w 11608600"/>
              <a:gd name="connsiteY28" fmla="*/ 6403236 h 8203852"/>
              <a:gd name="connsiteX29" fmla="*/ 3890357 w 11608600"/>
              <a:gd name="connsiteY29" fmla="*/ 6203730 h 8203852"/>
              <a:gd name="connsiteX30" fmla="*/ 3607724 w 11608600"/>
              <a:gd name="connsiteY30" fmla="*/ 6054101 h 8203852"/>
              <a:gd name="connsiteX31" fmla="*/ 3574473 w 11608600"/>
              <a:gd name="connsiteY31" fmla="*/ 6170479 h 8203852"/>
              <a:gd name="connsiteX32" fmla="*/ 3541222 w 11608600"/>
              <a:gd name="connsiteY32" fmla="*/ 6336734 h 8203852"/>
              <a:gd name="connsiteX33" fmla="*/ 3524597 w 11608600"/>
              <a:gd name="connsiteY33" fmla="*/ 6419861 h 8203852"/>
              <a:gd name="connsiteX34" fmla="*/ 3507971 w 11608600"/>
              <a:gd name="connsiteY34" fmla="*/ 6486363 h 8203852"/>
              <a:gd name="connsiteX35" fmla="*/ 3358342 w 11608600"/>
              <a:gd name="connsiteY35" fmla="*/ 6735745 h 8203852"/>
              <a:gd name="connsiteX36" fmla="*/ 3591099 w 11608600"/>
              <a:gd name="connsiteY36" fmla="*/ 7018377 h 8203852"/>
              <a:gd name="connsiteX37" fmla="*/ 3707477 w 11608600"/>
              <a:gd name="connsiteY37" fmla="*/ 7417388 h 8203852"/>
              <a:gd name="connsiteX38" fmla="*/ 3740728 w 11608600"/>
              <a:gd name="connsiteY38" fmla="*/ 7650145 h 8203852"/>
              <a:gd name="connsiteX39" fmla="*/ 3973484 w 11608600"/>
              <a:gd name="connsiteY39" fmla="*/ 7600268 h 8203852"/>
              <a:gd name="connsiteX40" fmla="*/ 4156364 w 11608600"/>
              <a:gd name="connsiteY40" fmla="*/ 7483890 h 8203852"/>
              <a:gd name="connsiteX41" fmla="*/ 4189615 w 11608600"/>
              <a:gd name="connsiteY41" fmla="*/ 7483890 h 8203852"/>
              <a:gd name="connsiteX42" fmla="*/ 4438997 w 11608600"/>
              <a:gd name="connsiteY42" fmla="*/ 7483890 h 8203852"/>
              <a:gd name="connsiteX43" fmla="*/ 4655128 w 11608600"/>
              <a:gd name="connsiteY43" fmla="*/ 7517141 h 8203852"/>
              <a:gd name="connsiteX44" fmla="*/ 4838008 w 11608600"/>
              <a:gd name="connsiteY44" fmla="*/ 7051628 h 8203852"/>
              <a:gd name="connsiteX45" fmla="*/ 4887884 w 11608600"/>
              <a:gd name="connsiteY45" fmla="*/ 6802246 h 8203852"/>
              <a:gd name="connsiteX46" fmla="*/ 4937760 w 11608600"/>
              <a:gd name="connsiteY46" fmla="*/ 6768996 h 8203852"/>
              <a:gd name="connsiteX47" fmla="*/ 5104015 w 11608600"/>
              <a:gd name="connsiteY47" fmla="*/ 6785621 h 8203852"/>
              <a:gd name="connsiteX48" fmla="*/ 5137266 w 11608600"/>
              <a:gd name="connsiteY48" fmla="*/ 6785621 h 8203852"/>
              <a:gd name="connsiteX49" fmla="*/ 5303520 w 11608600"/>
              <a:gd name="connsiteY49" fmla="*/ 6852123 h 8203852"/>
              <a:gd name="connsiteX50" fmla="*/ 5270269 w 11608600"/>
              <a:gd name="connsiteY50" fmla="*/ 7168006 h 8203852"/>
              <a:gd name="connsiteX51" fmla="*/ 5253644 w 11608600"/>
              <a:gd name="connsiteY51" fmla="*/ 7217883 h 8203852"/>
              <a:gd name="connsiteX52" fmla="*/ 5253644 w 11608600"/>
              <a:gd name="connsiteY52" fmla="*/ 7500516 h 8203852"/>
              <a:gd name="connsiteX53" fmla="*/ 5353397 w 11608600"/>
              <a:gd name="connsiteY53" fmla="*/ 7583643 h 8203852"/>
              <a:gd name="connsiteX54" fmla="*/ 5486400 w 11608600"/>
              <a:gd name="connsiteY54" fmla="*/ 7483890 h 8203852"/>
              <a:gd name="connsiteX55" fmla="*/ 5652655 w 11608600"/>
              <a:gd name="connsiteY55" fmla="*/ 7234508 h 8203852"/>
              <a:gd name="connsiteX56" fmla="*/ 5802284 w 11608600"/>
              <a:gd name="connsiteY56" fmla="*/ 6951876 h 8203852"/>
              <a:gd name="connsiteX57" fmla="*/ 5818909 w 11608600"/>
              <a:gd name="connsiteY57" fmla="*/ 6652617 h 8203852"/>
              <a:gd name="connsiteX58" fmla="*/ 5552902 w 11608600"/>
              <a:gd name="connsiteY58" fmla="*/ 6586116 h 8203852"/>
              <a:gd name="connsiteX59" fmla="*/ 5336771 w 11608600"/>
              <a:gd name="connsiteY59" fmla="*/ 6403236 h 8203852"/>
              <a:gd name="connsiteX60" fmla="*/ 5370022 w 11608600"/>
              <a:gd name="connsiteY60" fmla="*/ 6270232 h 8203852"/>
              <a:gd name="connsiteX61" fmla="*/ 5403273 w 11608600"/>
              <a:gd name="connsiteY61" fmla="*/ 6220356 h 8203852"/>
              <a:gd name="connsiteX62" fmla="*/ 5569528 w 11608600"/>
              <a:gd name="connsiteY62" fmla="*/ 6020850 h 8203852"/>
              <a:gd name="connsiteX63" fmla="*/ 5719157 w 11608600"/>
              <a:gd name="connsiteY63" fmla="*/ 5921097 h 8203852"/>
              <a:gd name="connsiteX64" fmla="*/ 5852160 w 11608600"/>
              <a:gd name="connsiteY64" fmla="*/ 5771468 h 8203852"/>
              <a:gd name="connsiteX65" fmla="*/ 6134793 w 11608600"/>
              <a:gd name="connsiteY65" fmla="*/ 5704966 h 8203852"/>
              <a:gd name="connsiteX66" fmla="*/ 6384175 w 11608600"/>
              <a:gd name="connsiteY66" fmla="*/ 5704966 h 8203852"/>
              <a:gd name="connsiteX67" fmla="*/ 6500553 w 11608600"/>
              <a:gd name="connsiteY67" fmla="*/ 5804719 h 8203852"/>
              <a:gd name="connsiteX68" fmla="*/ 6650182 w 11608600"/>
              <a:gd name="connsiteY68" fmla="*/ 6020850 h 8203852"/>
              <a:gd name="connsiteX69" fmla="*/ 6616931 w 11608600"/>
              <a:gd name="connsiteY69" fmla="*/ 6120603 h 8203852"/>
              <a:gd name="connsiteX70" fmla="*/ 6600306 w 11608600"/>
              <a:gd name="connsiteY70" fmla="*/ 6170479 h 8203852"/>
              <a:gd name="connsiteX71" fmla="*/ 6567055 w 11608600"/>
              <a:gd name="connsiteY71" fmla="*/ 6353359 h 8203852"/>
              <a:gd name="connsiteX72" fmla="*/ 6434051 w 11608600"/>
              <a:gd name="connsiteY72" fmla="*/ 6635992 h 8203852"/>
              <a:gd name="connsiteX73" fmla="*/ 6500553 w 11608600"/>
              <a:gd name="connsiteY73" fmla="*/ 6935250 h 8203852"/>
              <a:gd name="connsiteX74" fmla="*/ 6550429 w 11608600"/>
              <a:gd name="connsiteY74" fmla="*/ 7035003 h 8203852"/>
              <a:gd name="connsiteX75" fmla="*/ 6733309 w 11608600"/>
              <a:gd name="connsiteY75" fmla="*/ 7267759 h 8203852"/>
              <a:gd name="connsiteX76" fmla="*/ 6749935 w 11608600"/>
              <a:gd name="connsiteY76" fmla="*/ 7267759 h 8203852"/>
              <a:gd name="connsiteX77" fmla="*/ 6833062 w 11608600"/>
              <a:gd name="connsiteY77" fmla="*/ 7301010 h 8203852"/>
              <a:gd name="connsiteX78" fmla="*/ 6882939 w 11608600"/>
              <a:gd name="connsiteY78" fmla="*/ 7317636 h 8203852"/>
              <a:gd name="connsiteX79" fmla="*/ 7115695 w 11608600"/>
              <a:gd name="connsiteY79" fmla="*/ 7550392 h 8203852"/>
              <a:gd name="connsiteX80" fmla="*/ 7531331 w 11608600"/>
              <a:gd name="connsiteY80" fmla="*/ 7816399 h 8203852"/>
              <a:gd name="connsiteX81" fmla="*/ 7581208 w 11608600"/>
              <a:gd name="connsiteY81" fmla="*/ 7849650 h 8203852"/>
              <a:gd name="connsiteX82" fmla="*/ 7930342 w 11608600"/>
              <a:gd name="connsiteY82" fmla="*/ 7949403 h 8203852"/>
              <a:gd name="connsiteX83" fmla="*/ 8146473 w 11608600"/>
              <a:gd name="connsiteY83" fmla="*/ 8065781 h 8203852"/>
              <a:gd name="connsiteX84" fmla="*/ 8595360 w 11608600"/>
              <a:gd name="connsiteY84" fmla="*/ 8148908 h 8203852"/>
              <a:gd name="connsiteX85" fmla="*/ 8844742 w 11608600"/>
              <a:gd name="connsiteY85" fmla="*/ 8065781 h 8203852"/>
              <a:gd name="connsiteX86" fmla="*/ 8944495 w 11608600"/>
              <a:gd name="connsiteY86" fmla="*/ 7816399 h 8203852"/>
              <a:gd name="connsiteX87" fmla="*/ 8628611 w 11608600"/>
              <a:gd name="connsiteY87" fmla="*/ 7483890 h 8203852"/>
              <a:gd name="connsiteX88" fmla="*/ 8528859 w 11608600"/>
              <a:gd name="connsiteY88" fmla="*/ 7334261 h 8203852"/>
              <a:gd name="connsiteX89" fmla="*/ 8512233 w 11608600"/>
              <a:gd name="connsiteY89" fmla="*/ 7251134 h 8203852"/>
              <a:gd name="connsiteX90" fmla="*/ 8478982 w 11608600"/>
              <a:gd name="connsiteY90" fmla="*/ 7018377 h 8203852"/>
              <a:gd name="connsiteX91" fmla="*/ 8545484 w 11608600"/>
              <a:gd name="connsiteY91" fmla="*/ 6818872 h 8203852"/>
              <a:gd name="connsiteX92" fmla="*/ 8711739 w 11608600"/>
              <a:gd name="connsiteY92" fmla="*/ 6635992 h 8203852"/>
              <a:gd name="connsiteX93" fmla="*/ 8429106 w 11608600"/>
              <a:gd name="connsiteY93" fmla="*/ 6436486 h 8203852"/>
              <a:gd name="connsiteX94" fmla="*/ 8262851 w 11608600"/>
              <a:gd name="connsiteY94" fmla="*/ 6037476 h 8203852"/>
              <a:gd name="connsiteX95" fmla="*/ 8312728 w 11608600"/>
              <a:gd name="connsiteY95" fmla="*/ 5821345 h 8203852"/>
              <a:gd name="connsiteX96" fmla="*/ 8030095 w 11608600"/>
              <a:gd name="connsiteY96" fmla="*/ 5638465 h 8203852"/>
              <a:gd name="connsiteX97" fmla="*/ 7813964 w 11608600"/>
              <a:gd name="connsiteY97" fmla="*/ 5405708 h 8203852"/>
              <a:gd name="connsiteX98" fmla="*/ 7797339 w 11608600"/>
              <a:gd name="connsiteY98" fmla="*/ 5372457 h 8203852"/>
              <a:gd name="connsiteX99" fmla="*/ 7730837 w 11608600"/>
              <a:gd name="connsiteY99" fmla="*/ 5073199 h 8203852"/>
              <a:gd name="connsiteX100" fmla="*/ 7764088 w 11608600"/>
              <a:gd name="connsiteY100" fmla="*/ 4990072 h 8203852"/>
              <a:gd name="connsiteX101" fmla="*/ 8079971 w 11608600"/>
              <a:gd name="connsiteY101" fmla="*/ 4640937 h 8203852"/>
              <a:gd name="connsiteX102" fmla="*/ 8196349 w 11608600"/>
              <a:gd name="connsiteY102" fmla="*/ 4524559 h 8203852"/>
              <a:gd name="connsiteX103" fmla="*/ 8495608 w 11608600"/>
              <a:gd name="connsiteY103" fmla="*/ 4424806 h 8203852"/>
              <a:gd name="connsiteX104" fmla="*/ 9027622 w 11608600"/>
              <a:gd name="connsiteY104" fmla="*/ 4790566 h 8203852"/>
              <a:gd name="connsiteX105" fmla="*/ 9243753 w 11608600"/>
              <a:gd name="connsiteY105" fmla="*/ 5206203 h 8203852"/>
              <a:gd name="connsiteX106" fmla="*/ 9676015 w 11608600"/>
              <a:gd name="connsiteY106" fmla="*/ 5555337 h 8203852"/>
              <a:gd name="connsiteX107" fmla="*/ 9676015 w 11608600"/>
              <a:gd name="connsiteY107" fmla="*/ 5588588 h 8203852"/>
              <a:gd name="connsiteX108" fmla="*/ 10091651 w 11608600"/>
              <a:gd name="connsiteY108" fmla="*/ 5937723 h 8203852"/>
              <a:gd name="connsiteX109" fmla="*/ 10041775 w 11608600"/>
              <a:gd name="connsiteY109" fmla="*/ 6519614 h 8203852"/>
              <a:gd name="connsiteX110" fmla="*/ 10124902 w 11608600"/>
              <a:gd name="connsiteY110" fmla="*/ 6951876 h 8203852"/>
              <a:gd name="connsiteX111" fmla="*/ 10291157 w 11608600"/>
              <a:gd name="connsiteY111" fmla="*/ 7434014 h 8203852"/>
              <a:gd name="connsiteX112" fmla="*/ 10390909 w 11608600"/>
              <a:gd name="connsiteY112" fmla="*/ 7766523 h 8203852"/>
              <a:gd name="connsiteX113" fmla="*/ 10407535 w 11608600"/>
              <a:gd name="connsiteY113" fmla="*/ 7816399 h 8203852"/>
              <a:gd name="connsiteX114" fmla="*/ 10440786 w 11608600"/>
              <a:gd name="connsiteY114" fmla="*/ 7949403 h 8203852"/>
              <a:gd name="connsiteX115" fmla="*/ 10457411 w 11608600"/>
              <a:gd name="connsiteY115" fmla="*/ 8065781 h 8203852"/>
              <a:gd name="connsiteX116" fmla="*/ 10922924 w 11608600"/>
              <a:gd name="connsiteY116" fmla="*/ 8198785 h 8203852"/>
              <a:gd name="connsiteX117" fmla="*/ 11504815 w 11608600"/>
              <a:gd name="connsiteY117" fmla="*/ 8198785 h 8203852"/>
              <a:gd name="connsiteX118" fmla="*/ 11604568 w 11608600"/>
              <a:gd name="connsiteY118" fmla="*/ 7749897 h 8203852"/>
              <a:gd name="connsiteX119" fmla="*/ 11405062 w 11608600"/>
              <a:gd name="connsiteY119" fmla="*/ 7350886 h 8203852"/>
              <a:gd name="connsiteX120" fmla="*/ 11388437 w 11608600"/>
              <a:gd name="connsiteY120" fmla="*/ 7334261 h 8203852"/>
              <a:gd name="connsiteX121" fmla="*/ 11089179 w 11608600"/>
              <a:gd name="connsiteY121" fmla="*/ 7168006 h 8203852"/>
              <a:gd name="connsiteX122" fmla="*/ 11105804 w 11608600"/>
              <a:gd name="connsiteY122" fmla="*/ 6901999 h 8203852"/>
              <a:gd name="connsiteX123" fmla="*/ 11122429 w 11608600"/>
              <a:gd name="connsiteY123" fmla="*/ 6802246 h 8203852"/>
              <a:gd name="connsiteX124" fmla="*/ 11205557 w 11608600"/>
              <a:gd name="connsiteY124" fmla="*/ 6469737 h 8203852"/>
              <a:gd name="connsiteX125" fmla="*/ 11355186 w 11608600"/>
              <a:gd name="connsiteY125" fmla="*/ 6103977 h 8203852"/>
              <a:gd name="connsiteX126" fmla="*/ 11139055 w 11608600"/>
              <a:gd name="connsiteY126" fmla="*/ 5921097 h 8203852"/>
              <a:gd name="connsiteX127" fmla="*/ 10989426 w 11608600"/>
              <a:gd name="connsiteY127" fmla="*/ 5505461 h 8203852"/>
              <a:gd name="connsiteX128" fmla="*/ 10490662 w 11608600"/>
              <a:gd name="connsiteY128" fmla="*/ 5023323 h 8203852"/>
              <a:gd name="connsiteX129" fmla="*/ 9825644 w 11608600"/>
              <a:gd name="connsiteY129" fmla="*/ 4491308 h 8203852"/>
              <a:gd name="connsiteX130" fmla="*/ 9293629 w 11608600"/>
              <a:gd name="connsiteY130" fmla="*/ 3759788 h 8203852"/>
              <a:gd name="connsiteX131" fmla="*/ 8811491 w 11608600"/>
              <a:gd name="connsiteY131" fmla="*/ 3527032 h 8203852"/>
              <a:gd name="connsiteX132" fmla="*/ 8645237 w 11608600"/>
              <a:gd name="connsiteY132" fmla="*/ 3443905 h 8203852"/>
              <a:gd name="connsiteX133" fmla="*/ 8512233 w 11608600"/>
              <a:gd name="connsiteY133" fmla="*/ 3227774 h 8203852"/>
              <a:gd name="connsiteX134" fmla="*/ 8129848 w 11608600"/>
              <a:gd name="connsiteY134" fmla="*/ 3161272 h 8203852"/>
              <a:gd name="connsiteX135" fmla="*/ 8030095 w 11608600"/>
              <a:gd name="connsiteY135" fmla="*/ 3194523 h 8203852"/>
              <a:gd name="connsiteX136" fmla="*/ 8013469 w 11608600"/>
              <a:gd name="connsiteY136" fmla="*/ 3194523 h 8203852"/>
              <a:gd name="connsiteX137" fmla="*/ 7597833 w 11608600"/>
              <a:gd name="connsiteY137" fmla="*/ 3327526 h 8203852"/>
              <a:gd name="connsiteX138" fmla="*/ 7381702 w 11608600"/>
              <a:gd name="connsiteY138" fmla="*/ 3510406 h 8203852"/>
              <a:gd name="connsiteX139" fmla="*/ 6949440 w 11608600"/>
              <a:gd name="connsiteY139" fmla="*/ 3709912 h 8203852"/>
              <a:gd name="connsiteX140" fmla="*/ 6899564 w 11608600"/>
              <a:gd name="connsiteY140" fmla="*/ 3759788 h 8203852"/>
              <a:gd name="connsiteX141" fmla="*/ 6849688 w 11608600"/>
              <a:gd name="connsiteY141" fmla="*/ 3793039 h 8203852"/>
              <a:gd name="connsiteX142" fmla="*/ 6450677 w 11608600"/>
              <a:gd name="connsiteY142" fmla="*/ 4125548 h 8203852"/>
              <a:gd name="connsiteX143" fmla="*/ 6400800 w 11608600"/>
              <a:gd name="connsiteY143" fmla="*/ 4175425 h 8203852"/>
              <a:gd name="connsiteX144" fmla="*/ 6084917 w 11608600"/>
              <a:gd name="connsiteY144" fmla="*/ 4258552 h 8203852"/>
              <a:gd name="connsiteX145" fmla="*/ 6001789 w 11608600"/>
              <a:gd name="connsiteY145" fmla="*/ 3926043 h 8203852"/>
              <a:gd name="connsiteX146" fmla="*/ 6184669 w 11608600"/>
              <a:gd name="connsiteY146" fmla="*/ 3660036 h 8203852"/>
              <a:gd name="connsiteX147" fmla="*/ 6583680 w 11608600"/>
              <a:gd name="connsiteY147" fmla="*/ 3443905 h 8203852"/>
              <a:gd name="connsiteX148" fmla="*/ 6899564 w 11608600"/>
              <a:gd name="connsiteY148" fmla="*/ 3310901 h 8203852"/>
              <a:gd name="connsiteX149" fmla="*/ 6966066 w 11608600"/>
              <a:gd name="connsiteY149" fmla="*/ 3277650 h 8203852"/>
              <a:gd name="connsiteX150" fmla="*/ 7015942 w 11608600"/>
              <a:gd name="connsiteY150" fmla="*/ 3261025 h 8203852"/>
              <a:gd name="connsiteX151" fmla="*/ 7414953 w 11608600"/>
              <a:gd name="connsiteY151" fmla="*/ 2961766 h 8203852"/>
              <a:gd name="connsiteX152" fmla="*/ 7747462 w 11608600"/>
              <a:gd name="connsiteY152" fmla="*/ 2629257 h 8203852"/>
              <a:gd name="connsiteX153" fmla="*/ 8229600 w 11608600"/>
              <a:gd name="connsiteY153" fmla="*/ 2246872 h 8203852"/>
              <a:gd name="connsiteX154" fmla="*/ 8728364 w 11608600"/>
              <a:gd name="connsiteY154" fmla="*/ 1997490 h 8203852"/>
              <a:gd name="connsiteX155" fmla="*/ 9343506 w 11608600"/>
              <a:gd name="connsiteY155" fmla="*/ 1531977 h 8203852"/>
              <a:gd name="connsiteX156" fmla="*/ 9526386 w 11608600"/>
              <a:gd name="connsiteY156" fmla="*/ 1282596 h 8203852"/>
              <a:gd name="connsiteX157" fmla="*/ 9958648 w 11608600"/>
              <a:gd name="connsiteY157" fmla="*/ 950086 h 8203852"/>
              <a:gd name="connsiteX158" fmla="*/ 10091651 w 11608600"/>
              <a:gd name="connsiteY158" fmla="*/ 634203 h 8203852"/>
              <a:gd name="connsiteX159" fmla="*/ 10590415 w 11608600"/>
              <a:gd name="connsiteY159" fmla="*/ 467948 h 8203852"/>
              <a:gd name="connsiteX160" fmla="*/ 11172306 w 11608600"/>
              <a:gd name="connsiteY160" fmla="*/ 334945 h 8203852"/>
              <a:gd name="connsiteX161" fmla="*/ 11471564 w 11608600"/>
              <a:gd name="connsiteY161" fmla="*/ 68937 h 8203852"/>
              <a:gd name="connsiteX162" fmla="*/ 10972800 w 11608600"/>
              <a:gd name="connsiteY162" fmla="*/ 2436 h 8203852"/>
              <a:gd name="connsiteX163" fmla="*/ 10424160 w 11608600"/>
              <a:gd name="connsiteY163" fmla="*/ 152065 h 8203852"/>
              <a:gd name="connsiteX164" fmla="*/ 10374284 w 11608600"/>
              <a:gd name="connsiteY164" fmla="*/ 168690 h 8203852"/>
              <a:gd name="connsiteX165" fmla="*/ 10324408 w 11608600"/>
              <a:gd name="connsiteY165" fmla="*/ 201941 h 8203852"/>
              <a:gd name="connsiteX166" fmla="*/ 9958648 w 11608600"/>
              <a:gd name="connsiteY166" fmla="*/ 418072 h 8203852"/>
              <a:gd name="connsiteX167" fmla="*/ 9942022 w 11608600"/>
              <a:gd name="connsiteY167" fmla="*/ 467948 h 8203852"/>
              <a:gd name="connsiteX168" fmla="*/ 9858895 w 11608600"/>
              <a:gd name="connsiteY168" fmla="*/ 517825 h 8203852"/>
              <a:gd name="connsiteX169" fmla="*/ 9243753 w 11608600"/>
              <a:gd name="connsiteY169" fmla="*/ 833708 h 8203852"/>
              <a:gd name="connsiteX170" fmla="*/ 9160626 w 11608600"/>
              <a:gd name="connsiteY170" fmla="*/ 883585 h 8203852"/>
              <a:gd name="connsiteX171" fmla="*/ 8645237 w 11608600"/>
              <a:gd name="connsiteY171" fmla="*/ 1083090 h 8203852"/>
              <a:gd name="connsiteX172" fmla="*/ 8345979 w 11608600"/>
              <a:gd name="connsiteY172" fmla="*/ 1448850 h 8203852"/>
              <a:gd name="connsiteX173" fmla="*/ 8312728 w 11608600"/>
              <a:gd name="connsiteY173" fmla="*/ 1498726 h 8203852"/>
              <a:gd name="connsiteX174" fmla="*/ 7946968 w 11608600"/>
              <a:gd name="connsiteY174" fmla="*/ 1664981 h 8203852"/>
              <a:gd name="connsiteX175" fmla="*/ 7547957 w 11608600"/>
              <a:gd name="connsiteY175" fmla="*/ 1731483 h 8203852"/>
              <a:gd name="connsiteX176" fmla="*/ 7448204 w 11608600"/>
              <a:gd name="connsiteY176" fmla="*/ 1764734 h 8203852"/>
              <a:gd name="connsiteX177" fmla="*/ 7398328 w 11608600"/>
              <a:gd name="connsiteY177" fmla="*/ 1781359 h 8203852"/>
              <a:gd name="connsiteX178" fmla="*/ 7032568 w 11608600"/>
              <a:gd name="connsiteY178" fmla="*/ 1897737 h 8203852"/>
              <a:gd name="connsiteX179" fmla="*/ 6982691 w 11608600"/>
              <a:gd name="connsiteY179" fmla="*/ 1914363 h 8203852"/>
              <a:gd name="connsiteX180" fmla="*/ 6816437 w 11608600"/>
              <a:gd name="connsiteY180" fmla="*/ 1881112 h 8203852"/>
              <a:gd name="connsiteX181" fmla="*/ 6700059 w 11608600"/>
              <a:gd name="connsiteY181" fmla="*/ 1648356 h 8203852"/>
              <a:gd name="connsiteX182" fmla="*/ 6616931 w 11608600"/>
              <a:gd name="connsiteY182" fmla="*/ 1548603 h 8203852"/>
              <a:gd name="connsiteX183" fmla="*/ 6567055 w 11608600"/>
              <a:gd name="connsiteY183" fmla="*/ 1531977 h 8203852"/>
              <a:gd name="connsiteX184" fmla="*/ 6434051 w 11608600"/>
              <a:gd name="connsiteY184" fmla="*/ 1515352 h 8203852"/>
              <a:gd name="connsiteX185" fmla="*/ 6301048 w 11608600"/>
              <a:gd name="connsiteY185" fmla="*/ 1482101 h 8203852"/>
              <a:gd name="connsiteX186" fmla="*/ 6267797 w 11608600"/>
              <a:gd name="connsiteY186" fmla="*/ 1482101 h 8203852"/>
              <a:gd name="connsiteX187" fmla="*/ 6118168 w 11608600"/>
              <a:gd name="connsiteY187" fmla="*/ 1432225 h 8203852"/>
              <a:gd name="connsiteX188" fmla="*/ 6101542 w 11608600"/>
              <a:gd name="connsiteY188" fmla="*/ 1382348 h 8203852"/>
              <a:gd name="connsiteX189" fmla="*/ 6068291 w 11608600"/>
              <a:gd name="connsiteY189" fmla="*/ 1332472 h 8203852"/>
              <a:gd name="connsiteX190" fmla="*/ 5902037 w 11608600"/>
              <a:gd name="connsiteY190" fmla="*/ 950086 h 8203852"/>
              <a:gd name="connsiteX191" fmla="*/ 5885411 w 11608600"/>
              <a:gd name="connsiteY191" fmla="*/ 950086 h 8203852"/>
              <a:gd name="connsiteX192" fmla="*/ 5569528 w 11608600"/>
              <a:gd name="connsiteY192" fmla="*/ 717330 h 8203852"/>
              <a:gd name="connsiteX193" fmla="*/ 5353397 w 11608600"/>
              <a:gd name="connsiteY193" fmla="*/ 750581 h 8203852"/>
              <a:gd name="connsiteX194" fmla="*/ 5353397 w 11608600"/>
              <a:gd name="connsiteY194" fmla="*/ 833708 h 8203852"/>
              <a:gd name="connsiteX195" fmla="*/ 5386648 w 11608600"/>
              <a:gd name="connsiteY195" fmla="*/ 1132966 h 8203852"/>
              <a:gd name="connsiteX196" fmla="*/ 5453149 w 11608600"/>
              <a:gd name="connsiteY196" fmla="*/ 1232719 h 8203852"/>
              <a:gd name="connsiteX197" fmla="*/ 5469775 w 11608600"/>
              <a:gd name="connsiteY197" fmla="*/ 1282596 h 8203852"/>
              <a:gd name="connsiteX198" fmla="*/ 5469775 w 11608600"/>
              <a:gd name="connsiteY198" fmla="*/ 1299221 h 8203852"/>
              <a:gd name="connsiteX199" fmla="*/ 5652655 w 11608600"/>
              <a:gd name="connsiteY199" fmla="*/ 1681606 h 8203852"/>
              <a:gd name="connsiteX200" fmla="*/ 5503026 w 11608600"/>
              <a:gd name="connsiteY200" fmla="*/ 1864486 h 8203852"/>
              <a:gd name="connsiteX201" fmla="*/ 5436524 w 11608600"/>
              <a:gd name="connsiteY201" fmla="*/ 1881112 h 8203852"/>
              <a:gd name="connsiteX202" fmla="*/ 4854633 w 11608600"/>
              <a:gd name="connsiteY202" fmla="*/ 2147119 h 8203852"/>
              <a:gd name="connsiteX203" fmla="*/ 4721629 w 11608600"/>
              <a:gd name="connsiteY203" fmla="*/ 1930988 h 8203852"/>
              <a:gd name="connsiteX204" fmla="*/ 4505499 w 11608600"/>
              <a:gd name="connsiteY204" fmla="*/ 1864486 h 8203852"/>
              <a:gd name="connsiteX205" fmla="*/ 4206240 w 11608600"/>
              <a:gd name="connsiteY205" fmla="*/ 1964239 h 8203852"/>
              <a:gd name="connsiteX206" fmla="*/ 4172989 w 11608600"/>
              <a:gd name="connsiteY206" fmla="*/ 2014116 h 8203852"/>
              <a:gd name="connsiteX207" fmla="*/ 4123113 w 11608600"/>
              <a:gd name="connsiteY207" fmla="*/ 2063992 h 8203852"/>
              <a:gd name="connsiteX208" fmla="*/ 4073237 w 11608600"/>
              <a:gd name="connsiteY208" fmla="*/ 2130494 h 8203852"/>
              <a:gd name="connsiteX209" fmla="*/ 3807229 w 11608600"/>
              <a:gd name="connsiteY209" fmla="*/ 2379876 h 8203852"/>
              <a:gd name="connsiteX210" fmla="*/ 3790604 w 11608600"/>
              <a:gd name="connsiteY210" fmla="*/ 2429752 h 8203852"/>
              <a:gd name="connsiteX211" fmla="*/ 3740728 w 11608600"/>
              <a:gd name="connsiteY211" fmla="*/ 2479628 h 8203852"/>
              <a:gd name="connsiteX212" fmla="*/ 3607724 w 11608600"/>
              <a:gd name="connsiteY212" fmla="*/ 2778886 h 8203852"/>
              <a:gd name="connsiteX213" fmla="*/ 3624349 w 11608600"/>
              <a:gd name="connsiteY213" fmla="*/ 2911890 h 8203852"/>
              <a:gd name="connsiteX214" fmla="*/ 3674226 w 11608600"/>
              <a:gd name="connsiteY214" fmla="*/ 2945141 h 8203852"/>
              <a:gd name="connsiteX215" fmla="*/ 3740728 w 11608600"/>
              <a:gd name="connsiteY215" fmla="*/ 3011643 h 8203852"/>
              <a:gd name="connsiteX216" fmla="*/ 3857106 w 11608600"/>
              <a:gd name="connsiteY216" fmla="*/ 3111396 h 8203852"/>
              <a:gd name="connsiteX217" fmla="*/ 3857106 w 11608600"/>
              <a:gd name="connsiteY217" fmla="*/ 3144646 h 8203852"/>
              <a:gd name="connsiteX218" fmla="*/ 3840480 w 11608600"/>
              <a:gd name="connsiteY218" fmla="*/ 3360777 h 8203852"/>
              <a:gd name="connsiteX219" fmla="*/ 3690851 w 11608600"/>
              <a:gd name="connsiteY219" fmla="*/ 3527032 h 8203852"/>
              <a:gd name="connsiteX220" fmla="*/ 3640975 w 11608600"/>
              <a:gd name="connsiteY220" fmla="*/ 3543657 h 8203852"/>
              <a:gd name="connsiteX221" fmla="*/ 3574473 w 11608600"/>
              <a:gd name="connsiteY221" fmla="*/ 3560283 h 8203852"/>
              <a:gd name="connsiteX222" fmla="*/ 3192088 w 11608600"/>
              <a:gd name="connsiteY222" fmla="*/ 3610159 h 8203852"/>
              <a:gd name="connsiteX223" fmla="*/ 3142211 w 11608600"/>
              <a:gd name="connsiteY223" fmla="*/ 3626785 h 8203852"/>
              <a:gd name="connsiteX224" fmla="*/ 3059084 w 11608600"/>
              <a:gd name="connsiteY224" fmla="*/ 3643410 h 8203852"/>
              <a:gd name="connsiteX225" fmla="*/ 2942706 w 11608600"/>
              <a:gd name="connsiteY225" fmla="*/ 3793039 h 8203852"/>
              <a:gd name="connsiteX226" fmla="*/ 2942706 w 11608600"/>
              <a:gd name="connsiteY226" fmla="*/ 3876166 h 8203852"/>
              <a:gd name="connsiteX227" fmla="*/ 3075709 w 11608600"/>
              <a:gd name="connsiteY227" fmla="*/ 4192050 h 8203852"/>
              <a:gd name="connsiteX228" fmla="*/ 2942706 w 11608600"/>
              <a:gd name="connsiteY228" fmla="*/ 4241926 h 8203852"/>
              <a:gd name="connsiteX229" fmla="*/ 2676699 w 11608600"/>
              <a:gd name="connsiteY229" fmla="*/ 4142174 h 8203852"/>
              <a:gd name="connsiteX230" fmla="*/ 2560320 w 11608600"/>
              <a:gd name="connsiteY230" fmla="*/ 4158799 h 8203852"/>
              <a:gd name="connsiteX231" fmla="*/ 2377440 w 11608600"/>
              <a:gd name="connsiteY231" fmla="*/ 4291803 h 8203852"/>
              <a:gd name="connsiteX232" fmla="*/ 2360815 w 11608600"/>
              <a:gd name="connsiteY232" fmla="*/ 4341679 h 8203852"/>
              <a:gd name="connsiteX233" fmla="*/ 2344189 w 11608600"/>
              <a:gd name="connsiteY233" fmla="*/ 4491308 h 8203852"/>
              <a:gd name="connsiteX234" fmla="*/ 2410691 w 11608600"/>
              <a:gd name="connsiteY234" fmla="*/ 4607686 h 8203852"/>
              <a:gd name="connsiteX235" fmla="*/ 2709949 w 11608600"/>
              <a:gd name="connsiteY235" fmla="*/ 4740690 h 8203852"/>
              <a:gd name="connsiteX236" fmla="*/ 2809702 w 11608600"/>
              <a:gd name="connsiteY236" fmla="*/ 4873694 h 8203852"/>
              <a:gd name="connsiteX237" fmla="*/ 2743200 w 11608600"/>
              <a:gd name="connsiteY237" fmla="*/ 5023323 h 8203852"/>
              <a:gd name="connsiteX238" fmla="*/ 2693324 w 11608600"/>
              <a:gd name="connsiteY238" fmla="*/ 5056574 h 8203852"/>
              <a:gd name="connsiteX239" fmla="*/ 2610197 w 11608600"/>
              <a:gd name="connsiteY239" fmla="*/ 5106450 h 8203852"/>
              <a:gd name="connsiteX240" fmla="*/ 2560320 w 11608600"/>
              <a:gd name="connsiteY240" fmla="*/ 5156326 h 8203852"/>
              <a:gd name="connsiteX241" fmla="*/ 2360815 w 11608600"/>
              <a:gd name="connsiteY241" fmla="*/ 5073199 h 8203852"/>
              <a:gd name="connsiteX242" fmla="*/ 2310939 w 11608600"/>
              <a:gd name="connsiteY242" fmla="*/ 5039948 h 8203852"/>
              <a:gd name="connsiteX243" fmla="*/ 2244437 w 11608600"/>
              <a:gd name="connsiteY243" fmla="*/ 5023323 h 8203852"/>
              <a:gd name="connsiteX244" fmla="*/ 1995055 w 11608600"/>
              <a:gd name="connsiteY244" fmla="*/ 4840443 h 8203852"/>
              <a:gd name="connsiteX245" fmla="*/ 1911928 w 11608600"/>
              <a:gd name="connsiteY245" fmla="*/ 4823817 h 8203852"/>
              <a:gd name="connsiteX246" fmla="*/ 1712422 w 11608600"/>
              <a:gd name="connsiteY246" fmla="*/ 4807192 h 8203852"/>
              <a:gd name="connsiteX247" fmla="*/ 1596044 w 11608600"/>
              <a:gd name="connsiteY247" fmla="*/ 4940196 h 8203852"/>
              <a:gd name="connsiteX248" fmla="*/ 1612669 w 11608600"/>
              <a:gd name="connsiteY248" fmla="*/ 5206203 h 8203852"/>
              <a:gd name="connsiteX249" fmla="*/ 1662546 w 11608600"/>
              <a:gd name="connsiteY249" fmla="*/ 5222828 h 8203852"/>
              <a:gd name="connsiteX250" fmla="*/ 1679171 w 11608600"/>
              <a:gd name="connsiteY250" fmla="*/ 5256079 h 8203852"/>
              <a:gd name="connsiteX251" fmla="*/ 1795549 w 11608600"/>
              <a:gd name="connsiteY251" fmla="*/ 5455585 h 8203852"/>
              <a:gd name="connsiteX252" fmla="*/ 1812175 w 11608600"/>
              <a:gd name="connsiteY252" fmla="*/ 5505461 h 8203852"/>
              <a:gd name="connsiteX253" fmla="*/ 1812175 w 11608600"/>
              <a:gd name="connsiteY253" fmla="*/ 5671716 h 8203852"/>
              <a:gd name="connsiteX254" fmla="*/ 1629295 w 11608600"/>
              <a:gd name="connsiteY254" fmla="*/ 5904472 h 8203852"/>
              <a:gd name="connsiteX255" fmla="*/ 1346662 w 11608600"/>
              <a:gd name="connsiteY255" fmla="*/ 6087352 h 8203852"/>
              <a:gd name="connsiteX256" fmla="*/ 864524 w 11608600"/>
              <a:gd name="connsiteY256" fmla="*/ 6369985 h 8203852"/>
              <a:gd name="connsiteX257" fmla="*/ 382386 w 11608600"/>
              <a:gd name="connsiteY257" fmla="*/ 6669243 h 8203852"/>
              <a:gd name="connsiteX258" fmla="*/ 349135 w 11608600"/>
              <a:gd name="connsiteY258" fmla="*/ 6719119 h 8203852"/>
              <a:gd name="connsiteX259" fmla="*/ 99753 w 11608600"/>
              <a:gd name="connsiteY259" fmla="*/ 6918625 h 8203852"/>
              <a:gd name="connsiteX260" fmla="*/ 0 w 11608600"/>
              <a:gd name="connsiteY260" fmla="*/ 7168006 h 8203852"/>
              <a:gd name="connsiteX261" fmla="*/ 182880 w 11608600"/>
              <a:gd name="connsiteY261" fmla="*/ 7217883 h 8203852"/>
              <a:gd name="connsiteX262" fmla="*/ 382386 w 11608600"/>
              <a:gd name="connsiteY262" fmla="*/ 7184632 h 820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1608600" h="8203852">
                <a:moveTo>
                  <a:pt x="382386" y="7184632"/>
                </a:moveTo>
                <a:cubicBezTo>
                  <a:pt x="630749" y="7066095"/>
                  <a:pt x="855331" y="6835497"/>
                  <a:pt x="1130531" y="6835497"/>
                </a:cubicBezTo>
                <a:cubicBezTo>
                  <a:pt x="1571898" y="6428081"/>
                  <a:pt x="1475095" y="6611872"/>
                  <a:pt x="1579419" y="6403236"/>
                </a:cubicBezTo>
                <a:lnTo>
                  <a:pt x="1845426" y="6170479"/>
                </a:lnTo>
                <a:cubicBezTo>
                  <a:pt x="1978430" y="6148312"/>
                  <a:pt x="2110423" y="6118867"/>
                  <a:pt x="2244437" y="6103977"/>
                </a:cubicBezTo>
                <a:cubicBezTo>
                  <a:pt x="2261855" y="6102042"/>
                  <a:pt x="2294313" y="6120603"/>
                  <a:pt x="2294313" y="6120603"/>
                </a:cubicBezTo>
                <a:cubicBezTo>
                  <a:pt x="2571318" y="6155229"/>
                  <a:pt x="2470961" y="6153854"/>
                  <a:pt x="2593571" y="6153854"/>
                </a:cubicBezTo>
                <a:lnTo>
                  <a:pt x="2926080" y="5771468"/>
                </a:lnTo>
                <a:lnTo>
                  <a:pt x="2926080" y="5621839"/>
                </a:lnTo>
                <a:cubicBezTo>
                  <a:pt x="3178787" y="5284896"/>
                  <a:pt x="3036917" y="5289330"/>
                  <a:pt x="3192088" y="5289330"/>
                </a:cubicBezTo>
                <a:lnTo>
                  <a:pt x="3408219" y="5056574"/>
                </a:lnTo>
                <a:cubicBezTo>
                  <a:pt x="3746263" y="5039671"/>
                  <a:pt x="3629753" y="5039948"/>
                  <a:pt x="3757353" y="5039948"/>
                </a:cubicBezTo>
                <a:lnTo>
                  <a:pt x="4156364" y="4906945"/>
                </a:lnTo>
                <a:lnTo>
                  <a:pt x="4372495" y="4707439"/>
                </a:lnTo>
                <a:cubicBezTo>
                  <a:pt x="4544263" y="4690263"/>
                  <a:pt x="4483055" y="4690814"/>
                  <a:pt x="4555375" y="4690814"/>
                </a:cubicBezTo>
                <a:cubicBezTo>
                  <a:pt x="4537866" y="4935930"/>
                  <a:pt x="4469178" y="4888784"/>
                  <a:pt x="4572000" y="4940196"/>
                </a:cubicBezTo>
                <a:lnTo>
                  <a:pt x="4721629" y="5023323"/>
                </a:lnTo>
                <a:lnTo>
                  <a:pt x="4887884" y="4923570"/>
                </a:lnTo>
                <a:cubicBezTo>
                  <a:pt x="4943302" y="5017781"/>
                  <a:pt x="5013545" y="5104719"/>
                  <a:pt x="5054139" y="5206203"/>
                </a:cubicBezTo>
                <a:cubicBezTo>
                  <a:pt x="5061560" y="5224755"/>
                  <a:pt x="5020888" y="5256079"/>
                  <a:pt x="5020888" y="5256079"/>
                </a:cubicBezTo>
                <a:lnTo>
                  <a:pt x="4921135" y="5605214"/>
                </a:lnTo>
                <a:lnTo>
                  <a:pt x="4921135" y="5771468"/>
                </a:lnTo>
                <a:lnTo>
                  <a:pt x="4821382" y="5937723"/>
                </a:lnTo>
                <a:lnTo>
                  <a:pt x="4538749" y="5771468"/>
                </a:lnTo>
                <a:lnTo>
                  <a:pt x="4305993" y="5771468"/>
                </a:lnTo>
                <a:lnTo>
                  <a:pt x="4289368" y="6070726"/>
                </a:lnTo>
                <a:lnTo>
                  <a:pt x="4239491" y="6270232"/>
                </a:lnTo>
                <a:lnTo>
                  <a:pt x="4039986" y="6403236"/>
                </a:lnTo>
                <a:lnTo>
                  <a:pt x="3923608" y="6403236"/>
                </a:lnTo>
                <a:lnTo>
                  <a:pt x="3890357" y="6203730"/>
                </a:lnTo>
                <a:cubicBezTo>
                  <a:pt x="3619519" y="6051384"/>
                  <a:pt x="3726083" y="6054101"/>
                  <a:pt x="3607724" y="6054101"/>
                </a:cubicBezTo>
                <a:cubicBezTo>
                  <a:pt x="3596640" y="6092894"/>
                  <a:pt x="3583714" y="6131206"/>
                  <a:pt x="3574473" y="6170479"/>
                </a:cubicBezTo>
                <a:cubicBezTo>
                  <a:pt x="3561529" y="6225492"/>
                  <a:pt x="3541222" y="6336734"/>
                  <a:pt x="3541222" y="6336734"/>
                </a:cubicBezTo>
                <a:cubicBezTo>
                  <a:pt x="3535680" y="6364443"/>
                  <a:pt x="3531451" y="6392447"/>
                  <a:pt x="3524597" y="6419861"/>
                </a:cubicBezTo>
                <a:cubicBezTo>
                  <a:pt x="3506218" y="6493375"/>
                  <a:pt x="3507971" y="6446400"/>
                  <a:pt x="3507971" y="6486363"/>
                </a:cubicBezTo>
                <a:lnTo>
                  <a:pt x="3358342" y="6735745"/>
                </a:lnTo>
                <a:lnTo>
                  <a:pt x="3591099" y="7018377"/>
                </a:lnTo>
                <a:cubicBezTo>
                  <a:pt x="3710838" y="7394699"/>
                  <a:pt x="3707477" y="7256194"/>
                  <a:pt x="3707477" y="7417388"/>
                </a:cubicBezTo>
                <a:lnTo>
                  <a:pt x="3740728" y="7650145"/>
                </a:lnTo>
                <a:cubicBezTo>
                  <a:pt x="3955854" y="7632217"/>
                  <a:pt x="3893046" y="7680706"/>
                  <a:pt x="3973484" y="7600268"/>
                </a:cubicBezTo>
                <a:cubicBezTo>
                  <a:pt x="4041962" y="7548910"/>
                  <a:pt x="4078752" y="7499413"/>
                  <a:pt x="4156364" y="7483890"/>
                </a:cubicBezTo>
                <a:cubicBezTo>
                  <a:pt x="4167232" y="7481716"/>
                  <a:pt x="4178531" y="7483890"/>
                  <a:pt x="4189615" y="7483890"/>
                </a:cubicBezTo>
                <a:lnTo>
                  <a:pt x="4438997" y="7483890"/>
                </a:lnTo>
                <a:lnTo>
                  <a:pt x="4655128" y="7517141"/>
                </a:lnTo>
                <a:cubicBezTo>
                  <a:pt x="4847244" y="7097978"/>
                  <a:pt x="4838008" y="7264438"/>
                  <a:pt x="4838008" y="7051628"/>
                </a:cubicBezTo>
                <a:lnTo>
                  <a:pt x="4887884" y="6802246"/>
                </a:lnTo>
                <a:cubicBezTo>
                  <a:pt x="4904509" y="6791163"/>
                  <a:pt x="4917838" y="6770528"/>
                  <a:pt x="4937760" y="6768996"/>
                </a:cubicBezTo>
                <a:cubicBezTo>
                  <a:pt x="4993291" y="6764725"/>
                  <a:pt x="5048513" y="6780996"/>
                  <a:pt x="5104015" y="6785621"/>
                </a:cubicBezTo>
                <a:cubicBezTo>
                  <a:pt x="5115060" y="6786541"/>
                  <a:pt x="5126182" y="6785621"/>
                  <a:pt x="5137266" y="6785621"/>
                </a:cubicBezTo>
                <a:lnTo>
                  <a:pt x="5303520" y="6852123"/>
                </a:lnTo>
                <a:cubicBezTo>
                  <a:pt x="5292436" y="6957417"/>
                  <a:pt x="5284574" y="7063101"/>
                  <a:pt x="5270269" y="7168006"/>
                </a:cubicBezTo>
                <a:cubicBezTo>
                  <a:pt x="5267901" y="7185370"/>
                  <a:pt x="5253644" y="7217883"/>
                  <a:pt x="5253644" y="7217883"/>
                </a:cubicBezTo>
                <a:lnTo>
                  <a:pt x="5253644" y="7500516"/>
                </a:lnTo>
                <a:lnTo>
                  <a:pt x="5353397" y="7583643"/>
                </a:lnTo>
                <a:cubicBezTo>
                  <a:pt x="5466191" y="7508446"/>
                  <a:pt x="5424891" y="7545399"/>
                  <a:pt x="5486400" y="7483890"/>
                </a:cubicBezTo>
                <a:cubicBezTo>
                  <a:pt x="5640267" y="7244541"/>
                  <a:pt x="5570810" y="7316353"/>
                  <a:pt x="5652655" y="7234508"/>
                </a:cubicBezTo>
                <a:cubicBezTo>
                  <a:pt x="5805001" y="6963671"/>
                  <a:pt x="5802284" y="7070235"/>
                  <a:pt x="5802284" y="6951876"/>
                </a:cubicBezTo>
                <a:lnTo>
                  <a:pt x="5818909" y="6652617"/>
                </a:lnTo>
                <a:cubicBezTo>
                  <a:pt x="5586889" y="6581227"/>
                  <a:pt x="5678156" y="6586116"/>
                  <a:pt x="5552902" y="6586116"/>
                </a:cubicBezTo>
                <a:lnTo>
                  <a:pt x="5336771" y="6403236"/>
                </a:lnTo>
                <a:cubicBezTo>
                  <a:pt x="5347855" y="6358901"/>
                  <a:pt x="5354405" y="6313180"/>
                  <a:pt x="5370022" y="6270232"/>
                </a:cubicBezTo>
                <a:cubicBezTo>
                  <a:pt x="5376850" y="6251454"/>
                  <a:pt x="5403273" y="6220356"/>
                  <a:pt x="5403273" y="6220356"/>
                </a:cubicBezTo>
                <a:cubicBezTo>
                  <a:pt x="5546069" y="6041861"/>
                  <a:pt x="5486094" y="6104284"/>
                  <a:pt x="5569528" y="6020850"/>
                </a:cubicBezTo>
                <a:lnTo>
                  <a:pt x="5719157" y="5921097"/>
                </a:lnTo>
                <a:lnTo>
                  <a:pt x="5852160" y="5771468"/>
                </a:lnTo>
                <a:cubicBezTo>
                  <a:pt x="6123544" y="5703622"/>
                  <a:pt x="6026770" y="5704966"/>
                  <a:pt x="6134793" y="5704966"/>
                </a:cubicBezTo>
                <a:cubicBezTo>
                  <a:pt x="6363279" y="5687391"/>
                  <a:pt x="6286295" y="5656028"/>
                  <a:pt x="6384175" y="5704966"/>
                </a:cubicBezTo>
                <a:cubicBezTo>
                  <a:pt x="6494239" y="5778342"/>
                  <a:pt x="6466057" y="5735724"/>
                  <a:pt x="6500553" y="5804719"/>
                </a:cubicBezTo>
                <a:cubicBezTo>
                  <a:pt x="6550429" y="5876763"/>
                  <a:pt x="6619890" y="5938629"/>
                  <a:pt x="6650182" y="6020850"/>
                </a:cubicBezTo>
                <a:cubicBezTo>
                  <a:pt x="6662299" y="6053739"/>
                  <a:pt x="6628015" y="6087352"/>
                  <a:pt x="6616931" y="6120603"/>
                </a:cubicBezTo>
                <a:lnTo>
                  <a:pt x="6600306" y="6170479"/>
                </a:lnTo>
                <a:cubicBezTo>
                  <a:pt x="6558293" y="6296519"/>
                  <a:pt x="6567055" y="6235182"/>
                  <a:pt x="6567055" y="6353359"/>
                </a:cubicBezTo>
                <a:lnTo>
                  <a:pt x="6434051" y="6635992"/>
                </a:lnTo>
                <a:cubicBezTo>
                  <a:pt x="6456218" y="6735745"/>
                  <a:pt x="6475769" y="6836115"/>
                  <a:pt x="6500553" y="6935250"/>
                </a:cubicBezTo>
                <a:cubicBezTo>
                  <a:pt x="6526806" y="7040260"/>
                  <a:pt x="6500138" y="7035003"/>
                  <a:pt x="6550429" y="7035003"/>
                </a:cubicBezTo>
                <a:cubicBezTo>
                  <a:pt x="6616928" y="7134750"/>
                  <a:pt x="6636329" y="7219269"/>
                  <a:pt x="6733309" y="7267759"/>
                </a:cubicBezTo>
                <a:cubicBezTo>
                  <a:pt x="6738266" y="7270237"/>
                  <a:pt x="6744393" y="7267759"/>
                  <a:pt x="6749935" y="7267759"/>
                </a:cubicBezTo>
                <a:cubicBezTo>
                  <a:pt x="6777644" y="7278843"/>
                  <a:pt x="6805119" y="7290531"/>
                  <a:pt x="6833062" y="7301010"/>
                </a:cubicBezTo>
                <a:cubicBezTo>
                  <a:pt x="6849471" y="7307164"/>
                  <a:pt x="6882939" y="7317636"/>
                  <a:pt x="6882939" y="7317636"/>
                </a:cubicBezTo>
                <a:lnTo>
                  <a:pt x="7115695" y="7550392"/>
                </a:lnTo>
                <a:cubicBezTo>
                  <a:pt x="7254240" y="7639061"/>
                  <a:pt x="7390727" y="7731032"/>
                  <a:pt x="7531331" y="7816399"/>
                </a:cubicBezTo>
                <a:cubicBezTo>
                  <a:pt x="7586465" y="7849873"/>
                  <a:pt x="7581208" y="7810726"/>
                  <a:pt x="7581208" y="7849650"/>
                </a:cubicBezTo>
                <a:cubicBezTo>
                  <a:pt x="7919025" y="7950995"/>
                  <a:pt x="7798000" y="7949403"/>
                  <a:pt x="7930342" y="7949403"/>
                </a:cubicBezTo>
                <a:lnTo>
                  <a:pt x="8146473" y="8065781"/>
                </a:lnTo>
                <a:lnTo>
                  <a:pt x="8595360" y="8148908"/>
                </a:lnTo>
                <a:lnTo>
                  <a:pt x="8844742" y="8065781"/>
                </a:lnTo>
                <a:lnTo>
                  <a:pt x="8944495" y="7816399"/>
                </a:lnTo>
                <a:cubicBezTo>
                  <a:pt x="8641530" y="7479771"/>
                  <a:pt x="8794352" y="7483890"/>
                  <a:pt x="8628611" y="7483890"/>
                </a:cubicBezTo>
                <a:cubicBezTo>
                  <a:pt x="8595360" y="7434014"/>
                  <a:pt x="8555667" y="7387876"/>
                  <a:pt x="8528859" y="7334261"/>
                </a:cubicBezTo>
                <a:cubicBezTo>
                  <a:pt x="8516222" y="7308986"/>
                  <a:pt x="8512233" y="7251134"/>
                  <a:pt x="8512233" y="7251134"/>
                </a:cubicBezTo>
                <a:cubicBezTo>
                  <a:pt x="8474635" y="7063142"/>
                  <a:pt x="8478982" y="7141395"/>
                  <a:pt x="8478982" y="7018377"/>
                </a:cubicBezTo>
                <a:lnTo>
                  <a:pt x="8545484" y="6818872"/>
                </a:lnTo>
                <a:lnTo>
                  <a:pt x="8711739" y="6635992"/>
                </a:lnTo>
                <a:lnTo>
                  <a:pt x="8429106" y="6436486"/>
                </a:lnTo>
                <a:lnTo>
                  <a:pt x="8262851" y="6037476"/>
                </a:lnTo>
                <a:lnTo>
                  <a:pt x="8312728" y="5821345"/>
                </a:lnTo>
                <a:cubicBezTo>
                  <a:pt x="8025318" y="5652280"/>
                  <a:pt x="8030095" y="5764392"/>
                  <a:pt x="8030095" y="5638465"/>
                </a:cubicBezTo>
                <a:cubicBezTo>
                  <a:pt x="7920535" y="5528905"/>
                  <a:pt x="7874767" y="5507048"/>
                  <a:pt x="7813964" y="5405708"/>
                </a:cubicBezTo>
                <a:cubicBezTo>
                  <a:pt x="7807589" y="5395082"/>
                  <a:pt x="7802881" y="5383541"/>
                  <a:pt x="7797339" y="5372457"/>
                </a:cubicBezTo>
                <a:cubicBezTo>
                  <a:pt x="7775172" y="5272704"/>
                  <a:pt x="7739689" y="5175001"/>
                  <a:pt x="7730837" y="5073199"/>
                </a:cubicBezTo>
                <a:cubicBezTo>
                  <a:pt x="7728252" y="5043468"/>
                  <a:pt x="7764088" y="4990072"/>
                  <a:pt x="7764088" y="4990072"/>
                </a:cubicBezTo>
                <a:cubicBezTo>
                  <a:pt x="8066952" y="4636729"/>
                  <a:pt x="7910067" y="4640937"/>
                  <a:pt x="8079971" y="4640937"/>
                </a:cubicBezTo>
                <a:lnTo>
                  <a:pt x="8196349" y="4524559"/>
                </a:lnTo>
                <a:lnTo>
                  <a:pt x="8495608" y="4424806"/>
                </a:lnTo>
                <a:cubicBezTo>
                  <a:pt x="9021410" y="4764034"/>
                  <a:pt x="8919565" y="4574453"/>
                  <a:pt x="9027622" y="4790566"/>
                </a:cubicBezTo>
                <a:cubicBezTo>
                  <a:pt x="9258854" y="5146308"/>
                  <a:pt x="9243753" y="4990883"/>
                  <a:pt x="9243753" y="5206203"/>
                </a:cubicBezTo>
                <a:cubicBezTo>
                  <a:pt x="9352157" y="5284254"/>
                  <a:pt x="9638398" y="5367261"/>
                  <a:pt x="9676015" y="5555337"/>
                </a:cubicBezTo>
                <a:cubicBezTo>
                  <a:pt x="9678189" y="5566205"/>
                  <a:pt x="9676015" y="5577504"/>
                  <a:pt x="9676015" y="5588588"/>
                </a:cubicBezTo>
                <a:cubicBezTo>
                  <a:pt x="10105143" y="5897560"/>
                  <a:pt x="10091651" y="5717126"/>
                  <a:pt x="10091651" y="5937723"/>
                </a:cubicBezTo>
                <a:cubicBezTo>
                  <a:pt x="10039640" y="6475176"/>
                  <a:pt x="10041775" y="6280513"/>
                  <a:pt x="10041775" y="6519614"/>
                </a:cubicBezTo>
                <a:cubicBezTo>
                  <a:pt x="10129815" y="6906990"/>
                  <a:pt x="10124902" y="6760345"/>
                  <a:pt x="10124902" y="6951876"/>
                </a:cubicBezTo>
                <a:cubicBezTo>
                  <a:pt x="10304415" y="7364754"/>
                  <a:pt x="10291157" y="7195273"/>
                  <a:pt x="10291157" y="7434014"/>
                </a:cubicBezTo>
                <a:cubicBezTo>
                  <a:pt x="10324408" y="7544850"/>
                  <a:pt x="10357217" y="7655820"/>
                  <a:pt x="10390909" y="7766523"/>
                </a:cubicBezTo>
                <a:cubicBezTo>
                  <a:pt x="10396012" y="7783288"/>
                  <a:pt x="10402924" y="7799492"/>
                  <a:pt x="10407535" y="7816399"/>
                </a:cubicBezTo>
                <a:cubicBezTo>
                  <a:pt x="10419559" y="7860488"/>
                  <a:pt x="10440786" y="7949403"/>
                  <a:pt x="10440786" y="7949403"/>
                </a:cubicBezTo>
                <a:lnTo>
                  <a:pt x="10457411" y="8065781"/>
                </a:lnTo>
                <a:cubicBezTo>
                  <a:pt x="10888882" y="8203852"/>
                  <a:pt x="10727582" y="8198785"/>
                  <a:pt x="10922924" y="8198785"/>
                </a:cubicBezTo>
                <a:lnTo>
                  <a:pt x="11504815" y="8198785"/>
                </a:lnTo>
                <a:cubicBezTo>
                  <a:pt x="11608600" y="7783645"/>
                  <a:pt x="11604568" y="7936871"/>
                  <a:pt x="11604568" y="7749897"/>
                </a:cubicBezTo>
                <a:cubicBezTo>
                  <a:pt x="11395667" y="7239250"/>
                  <a:pt x="11572386" y="7476378"/>
                  <a:pt x="11405062" y="7350886"/>
                </a:cubicBezTo>
                <a:cubicBezTo>
                  <a:pt x="11398792" y="7346184"/>
                  <a:pt x="11393979" y="7339803"/>
                  <a:pt x="11388437" y="7334261"/>
                </a:cubicBezTo>
                <a:lnTo>
                  <a:pt x="11089179" y="7168006"/>
                </a:lnTo>
                <a:cubicBezTo>
                  <a:pt x="11094721" y="7079337"/>
                  <a:pt x="11097761" y="6990476"/>
                  <a:pt x="11105804" y="6901999"/>
                </a:cubicBezTo>
                <a:cubicBezTo>
                  <a:pt x="11108856" y="6868428"/>
                  <a:pt x="11122429" y="6802246"/>
                  <a:pt x="11122429" y="6802246"/>
                </a:cubicBezTo>
                <a:cubicBezTo>
                  <a:pt x="11190546" y="6478694"/>
                  <a:pt x="11112845" y="6562449"/>
                  <a:pt x="11205557" y="6469737"/>
                </a:cubicBezTo>
                <a:cubicBezTo>
                  <a:pt x="11359734" y="6127121"/>
                  <a:pt x="11355186" y="6258770"/>
                  <a:pt x="11355186" y="6103977"/>
                </a:cubicBezTo>
                <a:lnTo>
                  <a:pt x="11139055" y="5921097"/>
                </a:lnTo>
                <a:cubicBezTo>
                  <a:pt x="10987480" y="5516897"/>
                  <a:pt x="10989426" y="5664134"/>
                  <a:pt x="10989426" y="5505461"/>
                </a:cubicBezTo>
                <a:cubicBezTo>
                  <a:pt x="10503369" y="5019404"/>
                  <a:pt x="10734570" y="5023323"/>
                  <a:pt x="10490662" y="5023323"/>
                </a:cubicBezTo>
                <a:lnTo>
                  <a:pt x="9825644" y="4491308"/>
                </a:lnTo>
                <a:cubicBezTo>
                  <a:pt x="9307063" y="3755258"/>
                  <a:pt x="9608537" y="3759788"/>
                  <a:pt x="9293629" y="3759788"/>
                </a:cubicBezTo>
                <a:lnTo>
                  <a:pt x="8811491" y="3527032"/>
                </a:lnTo>
                <a:lnTo>
                  <a:pt x="8645237" y="3443905"/>
                </a:lnTo>
                <a:lnTo>
                  <a:pt x="8512233" y="3227774"/>
                </a:lnTo>
                <a:cubicBezTo>
                  <a:pt x="8384771" y="3205607"/>
                  <a:pt x="8258916" y="3170173"/>
                  <a:pt x="8129848" y="3161272"/>
                </a:cubicBezTo>
                <a:cubicBezTo>
                  <a:pt x="8094881" y="3158861"/>
                  <a:pt x="8065145" y="3194523"/>
                  <a:pt x="8030095" y="3194523"/>
                </a:cubicBezTo>
                <a:lnTo>
                  <a:pt x="8013469" y="3194523"/>
                </a:lnTo>
                <a:lnTo>
                  <a:pt x="7597833" y="3327526"/>
                </a:lnTo>
                <a:lnTo>
                  <a:pt x="7381702" y="3510406"/>
                </a:lnTo>
                <a:cubicBezTo>
                  <a:pt x="7237615" y="3576908"/>
                  <a:pt x="7090394" y="3637004"/>
                  <a:pt x="6949440" y="3709912"/>
                </a:cubicBezTo>
                <a:cubicBezTo>
                  <a:pt x="6928556" y="3720714"/>
                  <a:pt x="6917626" y="3744736"/>
                  <a:pt x="6899564" y="3759788"/>
                </a:cubicBezTo>
                <a:cubicBezTo>
                  <a:pt x="6884214" y="3772580"/>
                  <a:pt x="6849688" y="3793039"/>
                  <a:pt x="6849688" y="3793039"/>
                </a:cubicBezTo>
                <a:cubicBezTo>
                  <a:pt x="6716684" y="3903875"/>
                  <a:pt x="6578090" y="4008328"/>
                  <a:pt x="6450677" y="4125548"/>
                </a:cubicBezTo>
                <a:cubicBezTo>
                  <a:pt x="6385034" y="4185940"/>
                  <a:pt x="6480360" y="4175425"/>
                  <a:pt x="6400800" y="4175425"/>
                </a:cubicBezTo>
                <a:lnTo>
                  <a:pt x="6084917" y="4258552"/>
                </a:lnTo>
                <a:cubicBezTo>
                  <a:pt x="5998822" y="3948615"/>
                  <a:pt x="6001789" y="4062824"/>
                  <a:pt x="6001789" y="3926043"/>
                </a:cubicBezTo>
                <a:cubicBezTo>
                  <a:pt x="6172391" y="3670140"/>
                  <a:pt x="6097399" y="3747306"/>
                  <a:pt x="6184669" y="3660036"/>
                </a:cubicBezTo>
                <a:cubicBezTo>
                  <a:pt x="6571879" y="3441178"/>
                  <a:pt x="6420642" y="3443905"/>
                  <a:pt x="6583680" y="3443905"/>
                </a:cubicBezTo>
                <a:lnTo>
                  <a:pt x="6899564" y="3310901"/>
                </a:lnTo>
                <a:cubicBezTo>
                  <a:pt x="6922293" y="3301019"/>
                  <a:pt x="6943286" y="3287413"/>
                  <a:pt x="6966066" y="3277650"/>
                </a:cubicBezTo>
                <a:cubicBezTo>
                  <a:pt x="6982174" y="3270747"/>
                  <a:pt x="7015942" y="3261025"/>
                  <a:pt x="7015942" y="3261025"/>
                </a:cubicBezTo>
                <a:lnTo>
                  <a:pt x="7414953" y="2961766"/>
                </a:lnTo>
                <a:lnTo>
                  <a:pt x="7747462" y="2629257"/>
                </a:lnTo>
                <a:cubicBezTo>
                  <a:pt x="8217257" y="2243354"/>
                  <a:pt x="8012165" y="2246872"/>
                  <a:pt x="8229600" y="2246872"/>
                </a:cubicBezTo>
                <a:lnTo>
                  <a:pt x="8728364" y="1997490"/>
                </a:lnTo>
                <a:lnTo>
                  <a:pt x="9343506" y="1531977"/>
                </a:lnTo>
                <a:cubicBezTo>
                  <a:pt x="9514315" y="1292843"/>
                  <a:pt x="9442339" y="1366638"/>
                  <a:pt x="9526386" y="1282596"/>
                </a:cubicBezTo>
                <a:cubicBezTo>
                  <a:pt x="9952079" y="976096"/>
                  <a:pt x="9865672" y="1136033"/>
                  <a:pt x="9958648" y="950086"/>
                </a:cubicBezTo>
                <a:lnTo>
                  <a:pt x="10091651" y="634203"/>
                </a:lnTo>
                <a:cubicBezTo>
                  <a:pt x="10579028" y="466141"/>
                  <a:pt x="10403790" y="467948"/>
                  <a:pt x="10590415" y="467948"/>
                </a:cubicBezTo>
                <a:cubicBezTo>
                  <a:pt x="11161075" y="333676"/>
                  <a:pt x="10962113" y="334945"/>
                  <a:pt x="11172306" y="334945"/>
                </a:cubicBezTo>
                <a:cubicBezTo>
                  <a:pt x="11464505" y="94310"/>
                  <a:pt x="11400360" y="211350"/>
                  <a:pt x="11471564" y="68937"/>
                </a:cubicBezTo>
                <a:cubicBezTo>
                  <a:pt x="11006231" y="0"/>
                  <a:pt x="11173939" y="2436"/>
                  <a:pt x="10972800" y="2436"/>
                </a:cubicBezTo>
                <a:lnTo>
                  <a:pt x="10424160" y="152065"/>
                </a:lnTo>
                <a:cubicBezTo>
                  <a:pt x="10407275" y="156755"/>
                  <a:pt x="10389958" y="160853"/>
                  <a:pt x="10374284" y="168690"/>
                </a:cubicBezTo>
                <a:cubicBezTo>
                  <a:pt x="10356412" y="177626"/>
                  <a:pt x="10324408" y="201941"/>
                  <a:pt x="10324408" y="201941"/>
                </a:cubicBezTo>
                <a:cubicBezTo>
                  <a:pt x="10202488" y="273985"/>
                  <a:pt x="10074900" y="337201"/>
                  <a:pt x="9958648" y="418072"/>
                </a:cubicBezTo>
                <a:cubicBezTo>
                  <a:pt x="9944262" y="428080"/>
                  <a:pt x="9952970" y="454264"/>
                  <a:pt x="9942022" y="467948"/>
                </a:cubicBezTo>
                <a:cubicBezTo>
                  <a:pt x="9928647" y="484666"/>
                  <a:pt x="9880986" y="506779"/>
                  <a:pt x="9858895" y="517825"/>
                </a:cubicBezTo>
                <a:lnTo>
                  <a:pt x="9243753" y="833708"/>
                </a:lnTo>
                <a:cubicBezTo>
                  <a:pt x="9157426" y="876871"/>
                  <a:pt x="9225571" y="818640"/>
                  <a:pt x="9160626" y="883585"/>
                </a:cubicBezTo>
                <a:cubicBezTo>
                  <a:pt x="8650106" y="1053758"/>
                  <a:pt x="8740233" y="893092"/>
                  <a:pt x="8645237" y="1083090"/>
                </a:cubicBezTo>
                <a:cubicBezTo>
                  <a:pt x="8545484" y="1205010"/>
                  <a:pt x="8444386" y="1325841"/>
                  <a:pt x="8345979" y="1448850"/>
                </a:cubicBezTo>
                <a:cubicBezTo>
                  <a:pt x="8333497" y="1464453"/>
                  <a:pt x="8312728" y="1498726"/>
                  <a:pt x="8312728" y="1498726"/>
                </a:cubicBezTo>
                <a:lnTo>
                  <a:pt x="7946968" y="1664981"/>
                </a:lnTo>
                <a:cubicBezTo>
                  <a:pt x="7813964" y="1687148"/>
                  <a:pt x="7680177" y="1705039"/>
                  <a:pt x="7547957" y="1731483"/>
                </a:cubicBezTo>
                <a:cubicBezTo>
                  <a:pt x="7513588" y="1738357"/>
                  <a:pt x="7481455" y="1753650"/>
                  <a:pt x="7448204" y="1764734"/>
                </a:cubicBezTo>
                <a:lnTo>
                  <a:pt x="7398328" y="1781359"/>
                </a:lnTo>
                <a:lnTo>
                  <a:pt x="7032568" y="1897737"/>
                </a:lnTo>
                <a:cubicBezTo>
                  <a:pt x="7015877" y="1903078"/>
                  <a:pt x="6982691" y="1914363"/>
                  <a:pt x="6982691" y="1914363"/>
                </a:cubicBezTo>
                <a:cubicBezTo>
                  <a:pt x="6837392" y="1896200"/>
                  <a:pt x="6889651" y="1917718"/>
                  <a:pt x="6816437" y="1881112"/>
                </a:cubicBezTo>
                <a:cubicBezTo>
                  <a:pt x="6697432" y="1660102"/>
                  <a:pt x="6700059" y="1746805"/>
                  <a:pt x="6700059" y="1648356"/>
                </a:cubicBezTo>
                <a:cubicBezTo>
                  <a:pt x="6672350" y="1615105"/>
                  <a:pt x="6649505" y="1577105"/>
                  <a:pt x="6616931" y="1548603"/>
                </a:cubicBezTo>
                <a:cubicBezTo>
                  <a:pt x="6603742" y="1537063"/>
                  <a:pt x="6584297" y="1535112"/>
                  <a:pt x="6567055" y="1531977"/>
                </a:cubicBezTo>
                <a:cubicBezTo>
                  <a:pt x="6523096" y="1523984"/>
                  <a:pt x="6478386" y="1520894"/>
                  <a:pt x="6434051" y="1515352"/>
                </a:cubicBezTo>
                <a:cubicBezTo>
                  <a:pt x="6376029" y="1496010"/>
                  <a:pt x="6371269" y="1492132"/>
                  <a:pt x="6301048" y="1482101"/>
                </a:cubicBezTo>
                <a:cubicBezTo>
                  <a:pt x="6290076" y="1480534"/>
                  <a:pt x="6278881" y="1482101"/>
                  <a:pt x="6267797" y="1482101"/>
                </a:cubicBezTo>
                <a:cubicBezTo>
                  <a:pt x="6217921" y="1465476"/>
                  <a:pt x="6163250" y="1459274"/>
                  <a:pt x="6118168" y="1432225"/>
                </a:cubicBezTo>
                <a:cubicBezTo>
                  <a:pt x="6103140" y="1423208"/>
                  <a:pt x="6109379" y="1398023"/>
                  <a:pt x="6101542" y="1382348"/>
                </a:cubicBezTo>
                <a:cubicBezTo>
                  <a:pt x="6092606" y="1364476"/>
                  <a:pt x="6068291" y="1332472"/>
                  <a:pt x="6068291" y="1332472"/>
                </a:cubicBezTo>
                <a:cubicBezTo>
                  <a:pt x="5982618" y="1063213"/>
                  <a:pt x="6068356" y="991667"/>
                  <a:pt x="5902037" y="950086"/>
                </a:cubicBezTo>
                <a:cubicBezTo>
                  <a:pt x="5896660" y="948742"/>
                  <a:pt x="5890953" y="950086"/>
                  <a:pt x="5885411" y="950086"/>
                </a:cubicBezTo>
                <a:cubicBezTo>
                  <a:pt x="5579799" y="729367"/>
                  <a:pt x="5673159" y="820967"/>
                  <a:pt x="5569528" y="717330"/>
                </a:cubicBezTo>
                <a:cubicBezTo>
                  <a:pt x="5441422" y="706655"/>
                  <a:pt x="5367788" y="635452"/>
                  <a:pt x="5353397" y="750581"/>
                </a:cubicBezTo>
                <a:cubicBezTo>
                  <a:pt x="5349960" y="778076"/>
                  <a:pt x="5353397" y="805999"/>
                  <a:pt x="5353397" y="833708"/>
                </a:cubicBezTo>
                <a:cubicBezTo>
                  <a:pt x="5364481" y="933461"/>
                  <a:pt x="5362306" y="1035596"/>
                  <a:pt x="5386648" y="1132966"/>
                </a:cubicBezTo>
                <a:cubicBezTo>
                  <a:pt x="5396340" y="1171735"/>
                  <a:pt x="5440512" y="1194807"/>
                  <a:pt x="5453149" y="1232719"/>
                </a:cubicBezTo>
                <a:cubicBezTo>
                  <a:pt x="5458691" y="1249345"/>
                  <a:pt x="5465524" y="1265594"/>
                  <a:pt x="5469775" y="1282596"/>
                </a:cubicBezTo>
                <a:cubicBezTo>
                  <a:pt x="5471119" y="1287972"/>
                  <a:pt x="5469775" y="1293679"/>
                  <a:pt x="5469775" y="1299221"/>
                </a:cubicBezTo>
                <a:cubicBezTo>
                  <a:pt x="5670718" y="1609770"/>
                  <a:pt x="5652655" y="1469641"/>
                  <a:pt x="5652655" y="1681606"/>
                </a:cubicBezTo>
                <a:cubicBezTo>
                  <a:pt x="5602779" y="1742566"/>
                  <a:pt x="5560902" y="1811062"/>
                  <a:pt x="5503026" y="1864486"/>
                </a:cubicBezTo>
                <a:cubicBezTo>
                  <a:pt x="5486236" y="1879984"/>
                  <a:pt x="5436524" y="1881112"/>
                  <a:pt x="5436524" y="1881112"/>
                </a:cubicBezTo>
                <a:lnTo>
                  <a:pt x="4854633" y="2147119"/>
                </a:lnTo>
                <a:cubicBezTo>
                  <a:pt x="4735628" y="1926108"/>
                  <a:pt x="4820079" y="1930988"/>
                  <a:pt x="4721629" y="1930988"/>
                </a:cubicBezTo>
                <a:cubicBezTo>
                  <a:pt x="4551744" y="1855483"/>
                  <a:pt x="4626581" y="1864486"/>
                  <a:pt x="4505499" y="1864486"/>
                </a:cubicBezTo>
                <a:cubicBezTo>
                  <a:pt x="4405746" y="1897737"/>
                  <a:pt x="4302127" y="1921089"/>
                  <a:pt x="4206240" y="1964239"/>
                </a:cubicBezTo>
                <a:cubicBezTo>
                  <a:pt x="4188018" y="1972439"/>
                  <a:pt x="4185781" y="1998766"/>
                  <a:pt x="4172989" y="2014116"/>
                </a:cubicBezTo>
                <a:cubicBezTo>
                  <a:pt x="4157937" y="2032178"/>
                  <a:pt x="4138414" y="2046140"/>
                  <a:pt x="4123113" y="2063992"/>
                </a:cubicBezTo>
                <a:cubicBezTo>
                  <a:pt x="4105080" y="2085030"/>
                  <a:pt x="4073237" y="2130494"/>
                  <a:pt x="4073237" y="2130494"/>
                </a:cubicBezTo>
                <a:cubicBezTo>
                  <a:pt x="3984568" y="2213621"/>
                  <a:pt x="3890683" y="2291514"/>
                  <a:pt x="3807229" y="2379876"/>
                </a:cubicBezTo>
                <a:cubicBezTo>
                  <a:pt x="3795196" y="2392617"/>
                  <a:pt x="3801551" y="2416068"/>
                  <a:pt x="3790604" y="2429752"/>
                </a:cubicBezTo>
                <a:cubicBezTo>
                  <a:pt x="3736117" y="2497861"/>
                  <a:pt x="3740728" y="2434207"/>
                  <a:pt x="3740728" y="2479628"/>
                </a:cubicBezTo>
                <a:cubicBezTo>
                  <a:pt x="3574588" y="2666535"/>
                  <a:pt x="3607724" y="2562525"/>
                  <a:pt x="3607724" y="2778886"/>
                </a:cubicBezTo>
                <a:cubicBezTo>
                  <a:pt x="3613266" y="2823221"/>
                  <a:pt x="3607755" y="2870406"/>
                  <a:pt x="3624349" y="2911890"/>
                </a:cubicBezTo>
                <a:cubicBezTo>
                  <a:pt x="3631770" y="2930442"/>
                  <a:pt x="3660097" y="2931012"/>
                  <a:pt x="3674226" y="2945141"/>
                </a:cubicBezTo>
                <a:cubicBezTo>
                  <a:pt x="3754478" y="3025392"/>
                  <a:pt x="3664719" y="2973638"/>
                  <a:pt x="3740728" y="3011643"/>
                </a:cubicBezTo>
                <a:cubicBezTo>
                  <a:pt x="3797432" y="3045665"/>
                  <a:pt x="3832864" y="3050792"/>
                  <a:pt x="3857106" y="3111396"/>
                </a:cubicBezTo>
                <a:cubicBezTo>
                  <a:pt x="3861222" y="3121687"/>
                  <a:pt x="3857106" y="3133563"/>
                  <a:pt x="3857106" y="3144646"/>
                </a:cubicBezTo>
                <a:lnTo>
                  <a:pt x="3840480" y="3360777"/>
                </a:lnTo>
                <a:cubicBezTo>
                  <a:pt x="3790604" y="3416195"/>
                  <a:pt x="3745811" y="3476652"/>
                  <a:pt x="3690851" y="3527032"/>
                </a:cubicBezTo>
                <a:cubicBezTo>
                  <a:pt x="3677933" y="3538874"/>
                  <a:pt x="3657825" y="3538843"/>
                  <a:pt x="3640975" y="3543657"/>
                </a:cubicBezTo>
                <a:cubicBezTo>
                  <a:pt x="3619005" y="3549934"/>
                  <a:pt x="3574473" y="3560283"/>
                  <a:pt x="3574473" y="3560283"/>
                </a:cubicBezTo>
                <a:cubicBezTo>
                  <a:pt x="3447011" y="3576908"/>
                  <a:pt x="3319135" y="3590613"/>
                  <a:pt x="3192088" y="3610159"/>
                </a:cubicBezTo>
                <a:cubicBezTo>
                  <a:pt x="3174767" y="3612824"/>
                  <a:pt x="3159213" y="3622535"/>
                  <a:pt x="3142211" y="3626785"/>
                </a:cubicBezTo>
                <a:cubicBezTo>
                  <a:pt x="3114797" y="3633639"/>
                  <a:pt x="3059084" y="3643410"/>
                  <a:pt x="3059084" y="3643410"/>
                </a:cubicBezTo>
                <a:cubicBezTo>
                  <a:pt x="3007304" y="3695190"/>
                  <a:pt x="2951705" y="3721048"/>
                  <a:pt x="2942706" y="3793039"/>
                </a:cubicBezTo>
                <a:cubicBezTo>
                  <a:pt x="2939269" y="3820534"/>
                  <a:pt x="2942706" y="3848457"/>
                  <a:pt x="2942706" y="3876166"/>
                </a:cubicBezTo>
                <a:cubicBezTo>
                  <a:pt x="3077960" y="4180489"/>
                  <a:pt x="3075709" y="4066264"/>
                  <a:pt x="3075709" y="4192050"/>
                </a:cubicBezTo>
                <a:cubicBezTo>
                  <a:pt x="3006240" y="4261519"/>
                  <a:pt x="3049345" y="4241926"/>
                  <a:pt x="2942706" y="4241926"/>
                </a:cubicBezTo>
                <a:lnTo>
                  <a:pt x="2676699" y="4142174"/>
                </a:lnTo>
                <a:cubicBezTo>
                  <a:pt x="2571479" y="4159710"/>
                  <a:pt x="2610656" y="4158799"/>
                  <a:pt x="2560320" y="4158799"/>
                </a:cubicBezTo>
                <a:cubicBezTo>
                  <a:pt x="2499360" y="4203134"/>
                  <a:pt x="2433004" y="4240869"/>
                  <a:pt x="2377440" y="4291803"/>
                </a:cubicBezTo>
                <a:cubicBezTo>
                  <a:pt x="2364522" y="4303645"/>
                  <a:pt x="2364252" y="4324495"/>
                  <a:pt x="2360815" y="4341679"/>
                </a:cubicBezTo>
                <a:cubicBezTo>
                  <a:pt x="2342621" y="4432646"/>
                  <a:pt x="2344189" y="4429161"/>
                  <a:pt x="2344189" y="4491308"/>
                </a:cubicBezTo>
                <a:cubicBezTo>
                  <a:pt x="2383261" y="4588989"/>
                  <a:pt x="2356337" y="4553334"/>
                  <a:pt x="2410691" y="4607686"/>
                </a:cubicBezTo>
                <a:cubicBezTo>
                  <a:pt x="2691375" y="4712943"/>
                  <a:pt x="2609738" y="4640476"/>
                  <a:pt x="2709949" y="4740690"/>
                </a:cubicBezTo>
                <a:cubicBezTo>
                  <a:pt x="2822474" y="4834460"/>
                  <a:pt x="2809702" y="4780534"/>
                  <a:pt x="2809702" y="4873694"/>
                </a:cubicBezTo>
                <a:cubicBezTo>
                  <a:pt x="2793240" y="4923080"/>
                  <a:pt x="2782719" y="4983803"/>
                  <a:pt x="2743200" y="5023323"/>
                </a:cubicBezTo>
                <a:cubicBezTo>
                  <a:pt x="2729071" y="5037452"/>
                  <a:pt x="2708674" y="5043782"/>
                  <a:pt x="2693324" y="5056574"/>
                </a:cubicBezTo>
                <a:cubicBezTo>
                  <a:pt x="2624068" y="5114287"/>
                  <a:pt x="2672401" y="5106450"/>
                  <a:pt x="2610197" y="5106450"/>
                </a:cubicBezTo>
                <a:lnTo>
                  <a:pt x="2560320" y="5156326"/>
                </a:lnTo>
                <a:cubicBezTo>
                  <a:pt x="2493818" y="5128617"/>
                  <a:pt x="2426100" y="5103665"/>
                  <a:pt x="2360815" y="5073199"/>
                </a:cubicBezTo>
                <a:cubicBezTo>
                  <a:pt x="2342708" y="5064749"/>
                  <a:pt x="2329305" y="5047819"/>
                  <a:pt x="2310939" y="5039948"/>
                </a:cubicBezTo>
                <a:cubicBezTo>
                  <a:pt x="2289937" y="5030947"/>
                  <a:pt x="2244437" y="5023323"/>
                  <a:pt x="2244437" y="5023323"/>
                </a:cubicBezTo>
                <a:cubicBezTo>
                  <a:pt x="2161310" y="4962363"/>
                  <a:pt x="2083449" y="4893479"/>
                  <a:pt x="1995055" y="4840443"/>
                </a:cubicBezTo>
                <a:cubicBezTo>
                  <a:pt x="1970824" y="4825904"/>
                  <a:pt x="1911928" y="4823817"/>
                  <a:pt x="1911928" y="4823817"/>
                </a:cubicBezTo>
                <a:cubicBezTo>
                  <a:pt x="1768118" y="4803273"/>
                  <a:pt x="1834736" y="4807192"/>
                  <a:pt x="1712422" y="4807192"/>
                </a:cubicBezTo>
                <a:cubicBezTo>
                  <a:pt x="1557641" y="4829303"/>
                  <a:pt x="1596044" y="4784631"/>
                  <a:pt x="1596044" y="4940196"/>
                </a:cubicBezTo>
                <a:cubicBezTo>
                  <a:pt x="1601586" y="5028865"/>
                  <a:pt x="1592321" y="5119723"/>
                  <a:pt x="1612669" y="5206203"/>
                </a:cubicBezTo>
                <a:cubicBezTo>
                  <a:pt x="1616683" y="5223262"/>
                  <a:pt x="1648526" y="5212313"/>
                  <a:pt x="1662546" y="5222828"/>
                </a:cubicBezTo>
                <a:cubicBezTo>
                  <a:pt x="1672460" y="5230263"/>
                  <a:pt x="1673629" y="5244995"/>
                  <a:pt x="1679171" y="5256079"/>
                </a:cubicBezTo>
                <a:cubicBezTo>
                  <a:pt x="1717964" y="5322581"/>
                  <a:pt x="1759319" y="5387653"/>
                  <a:pt x="1795549" y="5455585"/>
                </a:cubicBezTo>
                <a:cubicBezTo>
                  <a:pt x="1803796" y="5471048"/>
                  <a:pt x="1810831" y="5487988"/>
                  <a:pt x="1812175" y="5505461"/>
                </a:cubicBezTo>
                <a:cubicBezTo>
                  <a:pt x="1816426" y="5560716"/>
                  <a:pt x="1812175" y="5616298"/>
                  <a:pt x="1812175" y="5671716"/>
                </a:cubicBezTo>
                <a:cubicBezTo>
                  <a:pt x="1641141" y="5894058"/>
                  <a:pt x="1710189" y="5823573"/>
                  <a:pt x="1629295" y="5904472"/>
                </a:cubicBezTo>
                <a:lnTo>
                  <a:pt x="1346662" y="6087352"/>
                </a:lnTo>
                <a:lnTo>
                  <a:pt x="864524" y="6369985"/>
                </a:lnTo>
                <a:cubicBezTo>
                  <a:pt x="703811" y="6469738"/>
                  <a:pt x="537347" y="6560771"/>
                  <a:pt x="382386" y="6669243"/>
                </a:cubicBezTo>
                <a:cubicBezTo>
                  <a:pt x="303624" y="6724376"/>
                  <a:pt x="402379" y="6719119"/>
                  <a:pt x="349135" y="6719119"/>
                </a:cubicBezTo>
                <a:lnTo>
                  <a:pt x="99753" y="6918625"/>
                </a:lnTo>
                <a:lnTo>
                  <a:pt x="0" y="7168006"/>
                </a:lnTo>
                <a:lnTo>
                  <a:pt x="182880" y="7217883"/>
                </a:lnTo>
                <a:lnTo>
                  <a:pt x="382386" y="7184632"/>
                </a:lnTo>
                <a:close/>
              </a:path>
            </a:pathLst>
          </a:custGeom>
          <a:solidFill>
            <a:srgbClr val="FFC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060148" y="3472196"/>
            <a:ext cx="907111" cy="863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9" dirty="0">
                <a:solidFill>
                  <a:srgbClr val="FF0000"/>
                </a:solidFill>
              </a:rPr>
              <a:t>路网</a:t>
            </a:r>
            <a:endParaRPr lang="en-US" altLang="zh-CN" sz="1209" dirty="0">
              <a:solidFill>
                <a:srgbClr val="FF0000"/>
              </a:solidFill>
            </a:endParaRPr>
          </a:p>
          <a:p>
            <a:pPr algn="ctr"/>
            <a:r>
              <a:rPr lang="zh-CN" altLang="en-US" sz="1209" dirty="0">
                <a:solidFill>
                  <a:srgbClr val="FF0000"/>
                </a:solidFill>
              </a:rPr>
              <a:t>蜂腰</a:t>
            </a:r>
          </a:p>
        </p:txBody>
      </p:sp>
    </p:spTree>
    <p:extLst>
      <p:ext uri="{BB962C8B-B14F-4D97-AF65-F5344CB8AC3E}">
        <p14:creationId xmlns:p14="http://schemas.microsoft.com/office/powerpoint/2010/main" val="42650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0"/>
          <p:cNvSpPr>
            <a:spLocks noChangeArrowheads="1"/>
          </p:cNvSpPr>
          <p:nvPr/>
        </p:nvSpPr>
        <p:spPr bwMode="auto">
          <a:xfrm>
            <a:off x="483440" y="362583"/>
            <a:ext cx="6984159" cy="581057"/>
          </a:xfrm>
          <a:prstGeom prst="rect">
            <a:avLst/>
          </a:prstGeom>
          <a:noFill/>
          <a:ln w="9525">
            <a:noFill/>
            <a:miter lim="800000"/>
            <a:headEnd/>
            <a:tailEnd/>
          </a:ln>
        </p:spPr>
        <p:txBody>
          <a:bodyPr wrap="square">
            <a:spAutoFit/>
          </a:bodyPr>
          <a:lstStyle/>
          <a:p>
            <a:pPr algn="l" eaLnBrk="1" hangingPunct="1">
              <a:lnSpc>
                <a:spcPct val="150000"/>
              </a:lnSpc>
            </a:pPr>
            <a:r>
              <a:rPr lang="zh-CN" altLang="en-US" sz="2400" dirty="0">
                <a:solidFill>
                  <a:srgbClr val="FF0000"/>
                </a:solidFill>
                <a:latin typeface="微软雅黑" pitchFamily="34" charset="-122"/>
                <a:ea typeface="微软雅黑" pitchFamily="34" charset="-122"/>
              </a:rPr>
              <a:t>交通组织方案：逆时针单行，公交双行</a:t>
            </a:r>
            <a:endParaRPr lang="en-US" altLang="zh-CN" sz="2400" dirty="0">
              <a:solidFill>
                <a:srgbClr val="FF0000"/>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srcRect r="2610"/>
          <a:stretch>
            <a:fillRect/>
          </a:stretch>
        </p:blipFill>
        <p:spPr bwMode="auto">
          <a:xfrm>
            <a:off x="399627" y="2286001"/>
            <a:ext cx="4234214" cy="2548550"/>
          </a:xfrm>
          <a:prstGeom prst="rect">
            <a:avLst/>
          </a:prstGeom>
          <a:noFill/>
          <a:ln w="9525">
            <a:noFill/>
            <a:miter lim="800000"/>
            <a:headEnd/>
            <a:tailEnd/>
          </a:ln>
        </p:spPr>
      </p:pic>
      <p:pic>
        <p:nvPicPr>
          <p:cNvPr id="4" name="图片 3"/>
          <p:cNvPicPr>
            <a:picLocks noChangeAspect="1"/>
          </p:cNvPicPr>
          <p:nvPr/>
        </p:nvPicPr>
        <p:blipFill>
          <a:blip r:embed="rId3" cstate="print"/>
          <a:srcRect/>
          <a:stretch>
            <a:fillRect/>
          </a:stretch>
        </p:blipFill>
        <p:spPr bwMode="auto">
          <a:xfrm>
            <a:off x="4726626" y="2286000"/>
            <a:ext cx="4391795" cy="2505355"/>
          </a:xfrm>
          <a:prstGeom prst="rect">
            <a:avLst/>
          </a:prstGeom>
          <a:noFill/>
          <a:ln w="9525">
            <a:noFill/>
            <a:miter lim="800000"/>
            <a:headEnd/>
            <a:tailEnd/>
          </a:ln>
        </p:spPr>
      </p:pic>
      <p:sp>
        <p:nvSpPr>
          <p:cNvPr id="5" name="矩形 4"/>
          <p:cNvSpPr/>
          <p:nvPr/>
        </p:nvSpPr>
        <p:spPr>
          <a:xfrm>
            <a:off x="1143000" y="5093724"/>
            <a:ext cx="3352800" cy="707886"/>
          </a:xfrm>
          <a:prstGeom prst="rect">
            <a:avLst/>
          </a:prstGeom>
        </p:spPr>
        <p:txBody>
          <a:bodyPr wrap="square">
            <a:spAutoFit/>
          </a:bodyPr>
          <a:lstStyle/>
          <a:p>
            <a:pPr algn="ctr"/>
            <a:r>
              <a:rPr lang="zh-CN" altLang="en-US" sz="2000" dirty="0"/>
              <a:t>机动车辆单循环流线</a:t>
            </a:r>
            <a:endParaRPr lang="en-US" altLang="zh-CN" sz="2000" dirty="0"/>
          </a:p>
          <a:p>
            <a:pPr algn="ctr"/>
            <a:r>
              <a:rPr lang="zh-CN" altLang="en-US" sz="2000" dirty="0">
                <a:solidFill>
                  <a:srgbClr val="FF0000"/>
                </a:solidFill>
                <a:latin typeface="微软雅黑" pitchFamily="34" charset="-122"/>
                <a:ea typeface="微软雅黑" pitchFamily="34" charset="-122"/>
              </a:rPr>
              <a:t> 拥军路双行，其他道路单行</a:t>
            </a:r>
            <a:endParaRPr lang="zh-CN" altLang="en-US" sz="2000" dirty="0"/>
          </a:p>
        </p:txBody>
      </p:sp>
      <p:sp>
        <p:nvSpPr>
          <p:cNvPr id="6" name="矩形 5"/>
          <p:cNvSpPr/>
          <p:nvPr/>
        </p:nvSpPr>
        <p:spPr>
          <a:xfrm>
            <a:off x="6077809" y="5122921"/>
            <a:ext cx="2507418" cy="400110"/>
          </a:xfrm>
          <a:prstGeom prst="rect">
            <a:avLst/>
          </a:prstGeom>
        </p:spPr>
        <p:txBody>
          <a:bodyPr wrap="none">
            <a:spAutoFit/>
          </a:bodyPr>
          <a:lstStyle/>
          <a:p>
            <a:pPr algn="ctr"/>
            <a:r>
              <a:rPr lang="zh-CN" altLang="en-US" sz="2000" dirty="0"/>
              <a:t>公交车双向通行流线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9089816" y="725559"/>
            <a:ext cx="184731" cy="369332"/>
          </a:xfrm>
          <a:prstGeom prst="rect">
            <a:avLst/>
          </a:prstGeom>
          <a:noFill/>
          <a:ln w="9525">
            <a:noFill/>
            <a:miter lim="800000"/>
            <a:headEnd/>
            <a:tailEnd/>
          </a:ln>
        </p:spPr>
        <p:txBody>
          <a:bodyPr wrap="none" anchor="ctr">
            <a:spAutoFit/>
          </a:bodyPr>
          <a:lstStyle/>
          <a:p>
            <a:pPr eaLnBrk="1" hangingPunct="1"/>
            <a:endParaRPr lang="zh-CN" altLang="en-US"/>
          </a:p>
        </p:txBody>
      </p:sp>
      <p:sp>
        <p:nvSpPr>
          <p:cNvPr id="22531" name="Rectangle 11"/>
          <p:cNvSpPr>
            <a:spLocks noChangeArrowheads="1"/>
          </p:cNvSpPr>
          <p:nvPr/>
        </p:nvSpPr>
        <p:spPr bwMode="auto">
          <a:xfrm>
            <a:off x="8959270" y="149619"/>
            <a:ext cx="184731" cy="369332"/>
          </a:xfrm>
          <a:prstGeom prst="rect">
            <a:avLst/>
          </a:prstGeom>
          <a:noFill/>
          <a:ln w="9525">
            <a:noFill/>
            <a:miter lim="800000"/>
            <a:headEnd/>
            <a:tailEnd/>
          </a:ln>
        </p:spPr>
        <p:txBody>
          <a:bodyPr wrap="none" anchor="ctr">
            <a:spAutoFit/>
          </a:bodyPr>
          <a:lstStyle/>
          <a:p>
            <a:pPr eaLnBrk="1" hangingPunct="1"/>
            <a:endParaRPr lang="zh-CN" altLang="en-US"/>
          </a:p>
        </p:txBody>
      </p:sp>
      <p:sp>
        <p:nvSpPr>
          <p:cNvPr id="22532" name="Rectangle 12"/>
          <p:cNvSpPr>
            <a:spLocks noChangeArrowheads="1"/>
          </p:cNvSpPr>
          <p:nvPr/>
        </p:nvSpPr>
        <p:spPr bwMode="auto">
          <a:xfrm>
            <a:off x="8779797" y="1240165"/>
            <a:ext cx="364203" cy="204030"/>
          </a:xfrm>
          <a:prstGeom prst="rect">
            <a:avLst/>
          </a:prstGeom>
          <a:noFill/>
          <a:ln w="9525">
            <a:noFill/>
            <a:miter lim="800000"/>
            <a:headEnd/>
            <a:tailEnd/>
          </a:ln>
        </p:spPr>
        <p:txBody>
          <a:bodyPr wrap="none" anchor="ctr">
            <a:spAutoFit/>
          </a:bodyPr>
          <a:lstStyle/>
          <a:p>
            <a:pPr eaLnBrk="1" hangingPunct="1"/>
            <a:r>
              <a:rPr lang="en-US" altLang="zh-CN" sz="726">
                <a:cs typeface="Times New Roman" pitchFamily="18" charset="0"/>
              </a:rPr>
              <a:t>       </a:t>
            </a:r>
            <a:endParaRPr lang="en-US" altLang="zh-CN"/>
          </a:p>
        </p:txBody>
      </p:sp>
      <p:sp>
        <p:nvSpPr>
          <p:cNvPr id="22533" name="矩形 20"/>
          <p:cNvSpPr>
            <a:spLocks noChangeArrowheads="1"/>
          </p:cNvSpPr>
          <p:nvPr/>
        </p:nvSpPr>
        <p:spPr bwMode="auto">
          <a:xfrm>
            <a:off x="48615" y="311689"/>
            <a:ext cx="1912703" cy="461665"/>
          </a:xfrm>
          <a:prstGeom prst="rect">
            <a:avLst/>
          </a:prstGeom>
          <a:noFill/>
          <a:ln w="9525">
            <a:noFill/>
            <a:miter lim="800000"/>
            <a:headEnd/>
            <a:tailEnd/>
          </a:ln>
        </p:spPr>
        <p:txBody>
          <a:bodyPr wrap="none">
            <a:spAutoFit/>
          </a:bodyPr>
          <a:lstStyle/>
          <a:p>
            <a:pPr eaLnBrk="1" hangingPunct="1"/>
            <a:r>
              <a:rPr lang="zh-CN" altLang="en-US" sz="2400" dirty="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2</a:t>
            </a:r>
            <a:r>
              <a:rPr lang="zh-CN" altLang="en-US" sz="2400" dirty="0">
                <a:solidFill>
                  <a:srgbClr val="FF0000"/>
                </a:solidFill>
                <a:latin typeface="微软雅黑" pitchFamily="34" charset="-122"/>
                <a:ea typeface="微软雅黑" pitchFamily="34" charset="-122"/>
              </a:rPr>
              <a:t>）方案一</a:t>
            </a:r>
          </a:p>
        </p:txBody>
      </p:sp>
      <p:sp>
        <p:nvSpPr>
          <p:cNvPr id="10" name="TextBox 1"/>
          <p:cNvSpPr txBox="1"/>
          <p:nvPr/>
        </p:nvSpPr>
        <p:spPr>
          <a:xfrm>
            <a:off x="382040" y="984137"/>
            <a:ext cx="8369362" cy="400110"/>
          </a:xfrm>
          <a:prstGeom prst="rect">
            <a:avLst/>
          </a:prstGeom>
          <a:noFill/>
        </p:spPr>
        <p:txBody>
          <a:bodyPr>
            <a:spAutoFit/>
          </a:bodyPr>
          <a:lstStyle/>
          <a:p>
            <a:pPr marL="207352" indent="-207352" algn="l">
              <a:buFont typeface="Wingdings" panose="05000000000000000000" pitchFamily="2" charset="2"/>
              <a:buChar char="u"/>
              <a:defRPr/>
            </a:pPr>
            <a:r>
              <a:rPr lang="zh-CN" altLang="en-US" sz="2000" dirty="0">
                <a:latin typeface="+mn-ea"/>
                <a:ea typeface="+mn-ea"/>
              </a:rPr>
              <a:t>交通流线组织</a:t>
            </a:r>
          </a:p>
        </p:txBody>
      </p:sp>
      <p:pic>
        <p:nvPicPr>
          <p:cNvPr id="22535" name="图片 1"/>
          <p:cNvPicPr>
            <a:picLocks noChangeAspect="1"/>
          </p:cNvPicPr>
          <p:nvPr/>
        </p:nvPicPr>
        <p:blipFill rotWithShape="1">
          <a:blip r:embed="rId2"/>
          <a:srcRect l="4839" t="37069" r="2419" b="3330"/>
          <a:stretch/>
        </p:blipFill>
        <p:spPr bwMode="auto">
          <a:xfrm>
            <a:off x="756934" y="1337744"/>
            <a:ext cx="7619574" cy="5227788"/>
          </a:xfrm>
          <a:prstGeom prst="rect">
            <a:avLst/>
          </a:prstGeom>
          <a:noFill/>
          <a:ln w="9525">
            <a:solidFill>
              <a:schemeClr val="tx1"/>
            </a:solid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107920B-5483-492B-9D00-5D7FACD73986}"/>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55768797-5C4C-4532-8C48-EB29E88522E7}"/>
              </a:ext>
            </a:extLst>
          </p:cNvPr>
          <p:cNvSpPr>
            <a:spLocks noGrp="1"/>
          </p:cNvSpPr>
          <p:nvPr>
            <p:ph type="ftr" sz="quarter" idx="11"/>
          </p:nvPr>
        </p:nvSpPr>
        <p:spPr/>
        <p:txBody>
          <a:bodyPr/>
          <a:lstStyle/>
          <a:p>
            <a:r>
              <a:rPr lang="en-US" altLang="zh-CN"/>
              <a:t>LOGO</a:t>
            </a:r>
          </a:p>
        </p:txBody>
      </p:sp>
      <p:sp>
        <p:nvSpPr>
          <p:cNvPr id="15362" name="Rectangle 2">
            <a:extLst>
              <a:ext uri="{FF2B5EF4-FFF2-40B4-BE49-F238E27FC236}">
                <a16:creationId xmlns:a16="http://schemas.microsoft.com/office/drawing/2014/main" id="{316A94ED-01A2-4A73-BDE7-4220A35E6EDD}"/>
              </a:ext>
            </a:extLst>
          </p:cNvPr>
          <p:cNvSpPr>
            <a:spLocks noGrp="1" noChangeArrowheads="1"/>
          </p:cNvSpPr>
          <p:nvPr>
            <p:ph type="title"/>
          </p:nvPr>
        </p:nvSpPr>
        <p:spPr/>
        <p:txBody>
          <a:bodyPr/>
          <a:lstStyle/>
          <a:p>
            <a:r>
              <a:rPr lang="en-US" altLang="zh-CN">
                <a:ea typeface="宋体" panose="02010600030101010101" pitchFamily="2" charset="-122"/>
              </a:rPr>
              <a:t>4.1 </a:t>
            </a:r>
            <a:r>
              <a:rPr lang="zh-CN" altLang="en-US">
                <a:ea typeface="宋体" panose="02010600030101010101" pitchFamily="2" charset="-122"/>
              </a:rPr>
              <a:t>单向交通组织 </a:t>
            </a:r>
          </a:p>
        </p:txBody>
      </p:sp>
      <p:sp>
        <p:nvSpPr>
          <p:cNvPr id="15363" name="Rectangle 3">
            <a:extLst>
              <a:ext uri="{FF2B5EF4-FFF2-40B4-BE49-F238E27FC236}">
                <a16:creationId xmlns:a16="http://schemas.microsoft.com/office/drawing/2014/main" id="{22C413AF-DA5F-49AB-9AAC-9F9CEA1917D0}"/>
              </a:ext>
            </a:extLst>
          </p:cNvPr>
          <p:cNvSpPr>
            <a:spLocks noGrp="1" noChangeArrowheads="1"/>
          </p:cNvSpPr>
          <p:nvPr>
            <p:ph type="body" idx="1"/>
          </p:nvPr>
        </p:nvSpPr>
        <p:spPr/>
        <p:txBody>
          <a:bodyPr/>
          <a:lstStyle/>
          <a:p>
            <a:pPr algn="just" fontAlgn="ctr">
              <a:lnSpc>
                <a:spcPct val="110000"/>
              </a:lnSpc>
            </a:pPr>
            <a:r>
              <a:rPr lang="en-US" altLang="zh-CN" sz="2400" dirty="0">
                <a:solidFill>
                  <a:srgbClr val="FF0000"/>
                </a:solidFill>
                <a:ea typeface="宋体" panose="02010600030101010101" pitchFamily="2" charset="-122"/>
              </a:rPr>
              <a:t>4.1.1 </a:t>
            </a:r>
            <a:r>
              <a:rPr lang="zh-CN" altLang="en-US" sz="2400" dirty="0">
                <a:solidFill>
                  <a:srgbClr val="FF0000"/>
                </a:solidFill>
                <a:ea typeface="宋体" panose="02010600030101010101" pitchFamily="2" charset="-122"/>
              </a:rPr>
              <a:t>单向交通组织的基本原理</a:t>
            </a:r>
          </a:p>
          <a:p>
            <a:pPr>
              <a:lnSpc>
                <a:spcPct val="110000"/>
              </a:lnSpc>
            </a:pPr>
            <a:r>
              <a:rPr lang="zh-CN" altLang="en-US" sz="2400" dirty="0">
                <a:ea typeface="宋体" panose="02010600030101010101" pitchFamily="2" charset="-122"/>
              </a:rPr>
              <a:t>一、单向交通组织的目的</a:t>
            </a:r>
          </a:p>
          <a:p>
            <a:pPr lvl="1">
              <a:lnSpc>
                <a:spcPct val="110000"/>
              </a:lnSpc>
            </a:pPr>
            <a:r>
              <a:rPr lang="zh-CN" altLang="en-US" sz="2400" b="1" dirty="0">
                <a:ea typeface="宋体" panose="02010600030101010101" pitchFamily="2" charset="-122"/>
              </a:rPr>
              <a:t>为减少交通冲突，提高该路口或路段的交通效率设置单行道。</a:t>
            </a:r>
          </a:p>
          <a:p>
            <a:pPr lvl="1">
              <a:lnSpc>
                <a:spcPct val="110000"/>
              </a:lnSpc>
            </a:pPr>
            <a:r>
              <a:rPr lang="zh-CN" altLang="en-US" sz="2400" b="1" dirty="0">
                <a:ea typeface="宋体" panose="02010600030101010101" pitchFamily="2" charset="-122"/>
              </a:rPr>
              <a:t>道路两侧交通流不均衡设置单行道。</a:t>
            </a:r>
          </a:p>
          <a:p>
            <a:pPr lvl="1">
              <a:lnSpc>
                <a:spcPct val="110000"/>
              </a:lnSpc>
            </a:pPr>
            <a:r>
              <a:rPr lang="zh-CN" altLang="en-US" sz="2400" b="1" dirty="0">
                <a:ea typeface="宋体" panose="02010600030101010101" pitchFamily="2" charset="-122"/>
              </a:rPr>
              <a:t>道路宽度不满足双向通行要求设置单行道。</a:t>
            </a:r>
          </a:p>
          <a:p>
            <a:pPr lvl="1">
              <a:lnSpc>
                <a:spcPct val="110000"/>
              </a:lnSpc>
            </a:pPr>
            <a:r>
              <a:rPr lang="zh-CN" altLang="en-US" sz="2400" b="1" dirty="0">
                <a:ea typeface="宋体" panose="02010600030101010101" pitchFamily="2" charset="-122"/>
              </a:rPr>
              <a:t>为分担主干道交通压力，解决通过性交通设置单行道。</a:t>
            </a:r>
          </a:p>
          <a:p>
            <a:pPr lvl="1">
              <a:lnSpc>
                <a:spcPct val="110000"/>
              </a:lnSpc>
            </a:pPr>
            <a:r>
              <a:rPr lang="zh-CN" altLang="en-US" sz="2400" b="1" dirty="0">
                <a:ea typeface="宋体" panose="02010600030101010101" pitchFamily="2" charset="-122"/>
              </a:rPr>
              <a:t>为解决停车问题设置单行道，单向停车、单向通行。</a:t>
            </a:r>
          </a:p>
          <a:p>
            <a:pPr lvl="1">
              <a:lnSpc>
                <a:spcPct val="110000"/>
              </a:lnSpc>
            </a:pPr>
            <a:r>
              <a:rPr lang="zh-CN" altLang="en-US" sz="2400" b="1" dirty="0">
                <a:ea typeface="宋体" panose="02010600030101010101" pitchFamily="2" charset="-122"/>
              </a:rPr>
              <a:t>解决复杂交叉口，某条道路实施单向通行。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655E37A3-3FCE-4FD9-A98A-52CC504B796E}"/>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F21A2A2E-E969-4DED-8197-F41CA401E882}"/>
              </a:ext>
            </a:extLst>
          </p:cNvPr>
          <p:cNvSpPr>
            <a:spLocks noGrp="1"/>
          </p:cNvSpPr>
          <p:nvPr>
            <p:ph type="ftr" sz="quarter" idx="11"/>
          </p:nvPr>
        </p:nvSpPr>
        <p:spPr/>
        <p:txBody>
          <a:bodyPr/>
          <a:lstStyle/>
          <a:p>
            <a:r>
              <a:rPr lang="en-US" altLang="zh-CN"/>
              <a:t>LOGO</a:t>
            </a:r>
          </a:p>
        </p:txBody>
      </p:sp>
      <p:sp>
        <p:nvSpPr>
          <p:cNvPr id="30722" name="Rectangle 2">
            <a:extLst>
              <a:ext uri="{FF2B5EF4-FFF2-40B4-BE49-F238E27FC236}">
                <a16:creationId xmlns:a16="http://schemas.microsoft.com/office/drawing/2014/main" id="{E3E5B00D-B529-4B49-A887-C9874274A08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0723" name="Rectangle 3">
            <a:extLst>
              <a:ext uri="{FF2B5EF4-FFF2-40B4-BE49-F238E27FC236}">
                <a16:creationId xmlns:a16="http://schemas.microsoft.com/office/drawing/2014/main" id="{0D575F74-E1ED-4E87-90A2-8E5A02367B91}"/>
              </a:ext>
            </a:extLst>
          </p:cNvPr>
          <p:cNvSpPr>
            <a:spLocks noGrp="1" noChangeArrowheads="1"/>
          </p:cNvSpPr>
          <p:nvPr>
            <p:ph type="body" idx="1"/>
          </p:nvPr>
        </p:nvSpPr>
        <p:spPr>
          <a:xfrm>
            <a:off x="457200" y="1447800"/>
            <a:ext cx="3429000" cy="4876800"/>
          </a:xfrm>
        </p:spPr>
        <p:txBody>
          <a:bodyPr/>
          <a:lstStyle/>
          <a:p>
            <a:r>
              <a:rPr lang="zh-CN" altLang="en-US">
                <a:ea typeface="宋体" panose="02010600030101010101" pitchFamily="2" charset="-122"/>
              </a:rPr>
              <a:t>实施原因：道路狭窄，习艺巷有停车，不满足双向通行条件。</a:t>
            </a:r>
          </a:p>
          <a:p>
            <a:r>
              <a:rPr lang="zh-CN" altLang="en-US">
                <a:ea typeface="宋体" panose="02010600030101010101" pitchFamily="2" charset="-122"/>
              </a:rPr>
              <a:t>组织方式：顺时针通行，减少绕行对署前街、泰山北路的影响。部分路段双向通行，减少通往华山北路的绕行。</a:t>
            </a:r>
          </a:p>
        </p:txBody>
      </p:sp>
      <p:pic>
        <p:nvPicPr>
          <p:cNvPr id="30724" name="Picture 4">
            <a:extLst>
              <a:ext uri="{FF2B5EF4-FFF2-40B4-BE49-F238E27FC236}">
                <a16:creationId xmlns:a16="http://schemas.microsoft.com/office/drawing/2014/main" id="{9CB29446-99CF-4618-8164-787C9F39E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762000"/>
            <a:ext cx="4703763"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EF9CD1EB-CA4A-4EE6-B5A0-4782A0AA6DEA}"/>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3FF0D219-217D-4B4A-BE7E-E7D6430AB36E}"/>
              </a:ext>
            </a:extLst>
          </p:cNvPr>
          <p:cNvSpPr>
            <a:spLocks noGrp="1"/>
          </p:cNvSpPr>
          <p:nvPr>
            <p:ph type="ftr" sz="quarter" idx="11"/>
          </p:nvPr>
        </p:nvSpPr>
        <p:spPr/>
        <p:txBody>
          <a:bodyPr/>
          <a:lstStyle/>
          <a:p>
            <a:r>
              <a:rPr lang="en-US" altLang="zh-CN"/>
              <a:t>LOGO</a:t>
            </a:r>
          </a:p>
        </p:txBody>
      </p:sp>
      <p:sp>
        <p:nvSpPr>
          <p:cNvPr id="32770" name="Rectangle 2">
            <a:extLst>
              <a:ext uri="{FF2B5EF4-FFF2-40B4-BE49-F238E27FC236}">
                <a16:creationId xmlns:a16="http://schemas.microsoft.com/office/drawing/2014/main" id="{F6E376A0-9046-45A4-A380-5E8683D45843}"/>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2771" name="Rectangle 3">
            <a:extLst>
              <a:ext uri="{FF2B5EF4-FFF2-40B4-BE49-F238E27FC236}">
                <a16:creationId xmlns:a16="http://schemas.microsoft.com/office/drawing/2014/main" id="{DB3E30F5-6CEB-457F-9628-BA758649413A}"/>
              </a:ext>
            </a:extLst>
          </p:cNvPr>
          <p:cNvSpPr>
            <a:spLocks noGrp="1" noChangeArrowheads="1"/>
          </p:cNvSpPr>
          <p:nvPr>
            <p:ph type="body" idx="1"/>
          </p:nvPr>
        </p:nvSpPr>
        <p:spPr>
          <a:xfrm>
            <a:off x="457200" y="1447800"/>
            <a:ext cx="2971800" cy="4876800"/>
          </a:xfrm>
        </p:spPr>
        <p:txBody>
          <a:bodyPr/>
          <a:lstStyle/>
          <a:p>
            <a:r>
              <a:rPr lang="zh-CN" altLang="en-US">
                <a:ea typeface="宋体" panose="02010600030101010101" pitchFamily="2" charset="-122"/>
              </a:rPr>
              <a:t>实施原因：道路狭窄，红土地巷、牛肉巷有停车，不满足双向通行条件。</a:t>
            </a:r>
          </a:p>
          <a:p>
            <a:r>
              <a:rPr lang="zh-CN" altLang="en-US">
                <a:ea typeface="宋体" panose="02010600030101010101" pitchFamily="2" charset="-122"/>
              </a:rPr>
              <a:t>组织方式：顺时针通行，减少绕行在西街、北街的左转需求。</a:t>
            </a:r>
          </a:p>
        </p:txBody>
      </p:sp>
      <p:pic>
        <p:nvPicPr>
          <p:cNvPr id="32772" name="Picture 4">
            <a:extLst>
              <a:ext uri="{FF2B5EF4-FFF2-40B4-BE49-F238E27FC236}">
                <a16:creationId xmlns:a16="http://schemas.microsoft.com/office/drawing/2014/main" id="{DA0C7FB7-C9F5-42F0-BF6C-B22C4F7B8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676400"/>
            <a:ext cx="5638800"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4440523-2265-4210-9AD7-4A0E65A203AF}"/>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2322F40E-D067-4F18-A8A6-65694C23D896}"/>
              </a:ext>
            </a:extLst>
          </p:cNvPr>
          <p:cNvSpPr>
            <a:spLocks noGrp="1"/>
          </p:cNvSpPr>
          <p:nvPr>
            <p:ph type="ftr" sz="quarter" idx="11"/>
          </p:nvPr>
        </p:nvSpPr>
        <p:spPr/>
        <p:txBody>
          <a:bodyPr/>
          <a:lstStyle/>
          <a:p>
            <a:r>
              <a:rPr lang="en-US" altLang="zh-CN"/>
              <a:t>LOGO</a:t>
            </a:r>
          </a:p>
        </p:txBody>
      </p:sp>
      <p:sp>
        <p:nvSpPr>
          <p:cNvPr id="33794" name="Rectangle 2">
            <a:extLst>
              <a:ext uri="{FF2B5EF4-FFF2-40B4-BE49-F238E27FC236}">
                <a16:creationId xmlns:a16="http://schemas.microsoft.com/office/drawing/2014/main" id="{516AF047-36D5-4FA3-BDE7-918DFC29C4E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3795" name="Rectangle 3">
            <a:extLst>
              <a:ext uri="{FF2B5EF4-FFF2-40B4-BE49-F238E27FC236}">
                <a16:creationId xmlns:a16="http://schemas.microsoft.com/office/drawing/2014/main" id="{651B5371-C581-4BBB-9F27-8A05487069B8}"/>
              </a:ext>
            </a:extLst>
          </p:cNvPr>
          <p:cNvSpPr>
            <a:spLocks noGrp="1" noChangeArrowheads="1"/>
          </p:cNvSpPr>
          <p:nvPr>
            <p:ph type="body" idx="1"/>
          </p:nvPr>
        </p:nvSpPr>
        <p:spPr>
          <a:xfrm>
            <a:off x="457200" y="1447800"/>
            <a:ext cx="2971800" cy="4876800"/>
          </a:xfrm>
        </p:spPr>
        <p:txBody>
          <a:bodyPr/>
          <a:lstStyle/>
          <a:p>
            <a:pPr>
              <a:lnSpc>
                <a:spcPct val="90000"/>
              </a:lnSpc>
            </a:pPr>
            <a:r>
              <a:rPr lang="zh-CN" altLang="en-US" sz="2400">
                <a:ea typeface="宋体" panose="02010600030101010101" pitchFamily="2" charset="-122"/>
              </a:rPr>
              <a:t>实施原因：道路狭窄，大巷子、小巷子有停车，不满足双向通行条件。</a:t>
            </a:r>
          </a:p>
          <a:p>
            <a:pPr>
              <a:lnSpc>
                <a:spcPct val="90000"/>
              </a:lnSpc>
            </a:pPr>
            <a:r>
              <a:rPr lang="zh-CN" altLang="en-US" sz="2400">
                <a:ea typeface="宋体" panose="02010600030101010101" pitchFamily="2" charset="-122"/>
              </a:rPr>
              <a:t>组织方式：逆时针通行，西街右转进入北街车辆可通过小巷子通行，减少对西街与北街交叉口的影响，同时方便西街设置中央隔离栏。</a:t>
            </a:r>
          </a:p>
        </p:txBody>
      </p:sp>
      <p:pic>
        <p:nvPicPr>
          <p:cNvPr id="33796" name="Picture 4">
            <a:extLst>
              <a:ext uri="{FF2B5EF4-FFF2-40B4-BE49-F238E27FC236}">
                <a16:creationId xmlns:a16="http://schemas.microsoft.com/office/drawing/2014/main" id="{8BDD8A52-9EA6-41F3-B60E-7FBEF8815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09713"/>
            <a:ext cx="5638800"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26C13BEC-00B3-4770-92E2-5F0821290D1A}"/>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9CD4D798-2189-421D-8E9A-54D29CF75165}"/>
              </a:ext>
            </a:extLst>
          </p:cNvPr>
          <p:cNvSpPr>
            <a:spLocks noGrp="1"/>
          </p:cNvSpPr>
          <p:nvPr>
            <p:ph type="ftr" sz="quarter" idx="11"/>
          </p:nvPr>
        </p:nvSpPr>
        <p:spPr/>
        <p:txBody>
          <a:bodyPr/>
          <a:lstStyle/>
          <a:p>
            <a:r>
              <a:rPr lang="en-US" altLang="zh-CN"/>
              <a:t>LOGO</a:t>
            </a:r>
          </a:p>
        </p:txBody>
      </p:sp>
      <p:sp>
        <p:nvSpPr>
          <p:cNvPr id="34818" name="Rectangle 2">
            <a:extLst>
              <a:ext uri="{FF2B5EF4-FFF2-40B4-BE49-F238E27FC236}">
                <a16:creationId xmlns:a16="http://schemas.microsoft.com/office/drawing/2014/main" id="{2D4DE615-7ABF-42E1-AFEE-C405045A9F1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4819" name="Rectangle 3">
            <a:extLst>
              <a:ext uri="{FF2B5EF4-FFF2-40B4-BE49-F238E27FC236}">
                <a16:creationId xmlns:a16="http://schemas.microsoft.com/office/drawing/2014/main" id="{6E2859F3-9D77-44A2-A26B-459D0A70346B}"/>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4820" name="Picture 4">
            <a:extLst>
              <a:ext uri="{FF2B5EF4-FFF2-40B4-BE49-F238E27FC236}">
                <a16:creationId xmlns:a16="http://schemas.microsoft.com/office/drawing/2014/main" id="{DEA7AAC0-2B09-40F9-9C2F-E881EFC55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543800"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2466FCA-48A2-46FD-B182-3B57AF5ED2C6}"/>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78BD470F-0240-4220-B6DE-9ECCEB705338}"/>
              </a:ext>
            </a:extLst>
          </p:cNvPr>
          <p:cNvSpPr>
            <a:spLocks noGrp="1"/>
          </p:cNvSpPr>
          <p:nvPr>
            <p:ph type="ftr" sz="quarter" idx="11"/>
          </p:nvPr>
        </p:nvSpPr>
        <p:spPr/>
        <p:txBody>
          <a:bodyPr/>
          <a:lstStyle/>
          <a:p>
            <a:r>
              <a:rPr lang="en-US" altLang="zh-CN"/>
              <a:t>LOGO</a:t>
            </a:r>
          </a:p>
        </p:txBody>
      </p:sp>
      <p:sp>
        <p:nvSpPr>
          <p:cNvPr id="35842" name="Rectangle 2">
            <a:extLst>
              <a:ext uri="{FF2B5EF4-FFF2-40B4-BE49-F238E27FC236}">
                <a16:creationId xmlns:a16="http://schemas.microsoft.com/office/drawing/2014/main" id="{92DF4718-C0A4-420D-8B92-7A1C431F132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5843" name="Rectangle 3">
            <a:extLst>
              <a:ext uri="{FF2B5EF4-FFF2-40B4-BE49-F238E27FC236}">
                <a16:creationId xmlns:a16="http://schemas.microsoft.com/office/drawing/2014/main" id="{A052778B-9CFD-49E1-ADC9-F7520F18DBD5}"/>
              </a:ext>
            </a:extLst>
          </p:cNvPr>
          <p:cNvSpPr>
            <a:spLocks noGrp="1" noChangeArrowheads="1"/>
          </p:cNvSpPr>
          <p:nvPr>
            <p:ph type="body" idx="1"/>
          </p:nvPr>
        </p:nvSpPr>
        <p:spPr/>
        <p:txBody>
          <a:bodyPr/>
          <a:lstStyle/>
          <a:p>
            <a:r>
              <a:rPr lang="zh-CN" altLang="en-US" sz="2400">
                <a:ea typeface="宋体" panose="02010600030101010101" pitchFamily="2" charset="-122"/>
              </a:rPr>
              <a:t>实施原因：道路狭窄，不满足双向通行条件，部分道路有停车需求。</a:t>
            </a:r>
          </a:p>
          <a:p>
            <a:r>
              <a:rPr lang="zh-CN" altLang="en-US" sz="2400">
                <a:ea typeface="宋体" panose="02010600030101010101" pitchFamily="2" charset="-122"/>
              </a:rPr>
              <a:t>组织方式：</a:t>
            </a:r>
          </a:p>
          <a:p>
            <a:pPr lvl="1"/>
            <a:r>
              <a:rPr lang="en-US" altLang="zh-CN" sz="2400" b="1">
                <a:ea typeface="宋体" panose="02010600030101010101" pitchFamily="2" charset="-122"/>
              </a:rPr>
              <a:t>1</a:t>
            </a:r>
            <a:r>
              <a:rPr lang="zh-CN" altLang="en-US" sz="2400" b="1">
                <a:ea typeface="宋体" panose="02010600030101010101" pitchFamily="2" charset="-122"/>
              </a:rPr>
              <a:t>、青山巷</a:t>
            </a:r>
            <a:r>
              <a:rPr lang="en-US" altLang="zh-CN"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香山巷</a:t>
            </a:r>
            <a:r>
              <a:rPr lang="en-US" altLang="zh-CN"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绵远街逆时针通行。保障绵远街与青山巷的</a:t>
            </a:r>
            <a:r>
              <a:rPr lang="zh-CN" altLang="en-US"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三角地带</a:t>
            </a:r>
            <a:r>
              <a:rPr lang="zh-CN" altLang="en-US"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右侧行车习惯，避免绵远街与青山巷交叉口的车辆交织。</a:t>
            </a:r>
          </a:p>
          <a:p>
            <a:pPr lvl="1"/>
            <a:r>
              <a:rPr lang="en-US" altLang="zh-CN" sz="2400" b="1">
                <a:ea typeface="宋体" panose="02010600030101010101" pitchFamily="2" charset="-122"/>
              </a:rPr>
              <a:t>2</a:t>
            </a:r>
            <a:r>
              <a:rPr lang="zh-CN" altLang="en-US" sz="2400" b="1">
                <a:ea typeface="宋体" panose="02010600030101010101" pitchFamily="2" charset="-122"/>
              </a:rPr>
              <a:t>、晋江路</a:t>
            </a:r>
            <a:r>
              <a:rPr lang="en-US" altLang="zh-CN"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绵远街</a:t>
            </a:r>
            <a:r>
              <a:rPr lang="en-US" altLang="zh-CN" sz="2400" b="1">
                <a:latin typeface="Verdana" panose="020B0604030504040204" pitchFamily="34" charset="0"/>
                <a:ea typeface="宋体" panose="02010600030101010101" pitchFamily="2" charset="-122"/>
              </a:rPr>
              <a:t>——</a:t>
            </a:r>
            <a:r>
              <a:rPr lang="zh-CN" altLang="en-US" sz="2400" b="1">
                <a:ea typeface="宋体" panose="02010600030101010101" pitchFamily="2" charset="-122"/>
              </a:rPr>
              <a:t>香山巷顺时针通行。与晋江路目前通行方向一致。</a:t>
            </a:r>
          </a:p>
          <a:p>
            <a:pPr lvl="1"/>
            <a:r>
              <a:rPr lang="en-US" altLang="zh-CN" sz="2400" b="1">
                <a:ea typeface="宋体" panose="02010600030101010101" pitchFamily="2" charset="-122"/>
              </a:rPr>
              <a:t>3</a:t>
            </a:r>
            <a:r>
              <a:rPr lang="zh-CN" altLang="en-US" sz="2400" b="1">
                <a:ea typeface="宋体" panose="02010600030101010101" pitchFamily="2" charset="-122"/>
              </a:rPr>
              <a:t>、杜鹃巷由北向南通行。便于长途客运站车辆出站。</a:t>
            </a:r>
          </a:p>
          <a:p>
            <a:pPr lvl="1"/>
            <a:r>
              <a:rPr lang="en-US" altLang="zh-CN" sz="2400" b="1">
                <a:ea typeface="宋体" panose="02010600030101010101" pitchFamily="2" charset="-122"/>
              </a:rPr>
              <a:t>4</a:t>
            </a:r>
            <a:r>
              <a:rPr lang="zh-CN" altLang="en-US" sz="2400" b="1">
                <a:ea typeface="宋体" panose="02010600030101010101" pitchFamily="2" charset="-122"/>
              </a:rPr>
              <a:t>、桂花巷由北向南通行。与青山巷构成顺时针通行，便于绕行。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3FC0BDD-AB65-468B-BD4E-C362BCC1F964}"/>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B0D33434-C222-4F51-A087-689ADE062AA8}"/>
              </a:ext>
            </a:extLst>
          </p:cNvPr>
          <p:cNvSpPr>
            <a:spLocks noGrp="1"/>
          </p:cNvSpPr>
          <p:nvPr>
            <p:ph type="ftr" sz="quarter" idx="11"/>
          </p:nvPr>
        </p:nvSpPr>
        <p:spPr/>
        <p:txBody>
          <a:bodyPr/>
          <a:lstStyle/>
          <a:p>
            <a:r>
              <a:rPr lang="en-US" altLang="zh-CN"/>
              <a:t>LOGO</a:t>
            </a:r>
          </a:p>
        </p:txBody>
      </p:sp>
      <p:sp>
        <p:nvSpPr>
          <p:cNvPr id="37890" name="Rectangle 2">
            <a:extLst>
              <a:ext uri="{FF2B5EF4-FFF2-40B4-BE49-F238E27FC236}">
                <a16:creationId xmlns:a16="http://schemas.microsoft.com/office/drawing/2014/main" id="{BD4A28EA-4977-4ACD-99F4-D6BD8E88407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7891" name="Rectangle 3">
            <a:extLst>
              <a:ext uri="{FF2B5EF4-FFF2-40B4-BE49-F238E27FC236}">
                <a16:creationId xmlns:a16="http://schemas.microsoft.com/office/drawing/2014/main" id="{2BF95F5C-23E5-4ADA-85D8-0B4C02CE6222}"/>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7892" name="Picture 4">
            <a:extLst>
              <a:ext uri="{FF2B5EF4-FFF2-40B4-BE49-F238E27FC236}">
                <a16:creationId xmlns:a16="http://schemas.microsoft.com/office/drawing/2014/main" id="{6EB58DA2-8DEC-4092-95D0-34B76CC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001000" cy="51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1E863B0-DD0F-4BF3-890A-0A2970299028}"/>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F4DBC27F-5252-422D-87C6-39DE474F7930}"/>
              </a:ext>
            </a:extLst>
          </p:cNvPr>
          <p:cNvSpPr>
            <a:spLocks noGrp="1"/>
          </p:cNvSpPr>
          <p:nvPr>
            <p:ph type="ftr" sz="quarter" idx="11"/>
          </p:nvPr>
        </p:nvSpPr>
        <p:spPr/>
        <p:txBody>
          <a:bodyPr/>
          <a:lstStyle/>
          <a:p>
            <a:r>
              <a:rPr lang="en-US" altLang="zh-CN"/>
              <a:t>LOGO</a:t>
            </a:r>
          </a:p>
        </p:txBody>
      </p:sp>
      <p:sp>
        <p:nvSpPr>
          <p:cNvPr id="38914" name="Rectangle 2">
            <a:extLst>
              <a:ext uri="{FF2B5EF4-FFF2-40B4-BE49-F238E27FC236}">
                <a16:creationId xmlns:a16="http://schemas.microsoft.com/office/drawing/2014/main" id="{E7F69933-33DF-4BED-B140-6E2A7D85BCD3}"/>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8915" name="Rectangle 3">
            <a:extLst>
              <a:ext uri="{FF2B5EF4-FFF2-40B4-BE49-F238E27FC236}">
                <a16:creationId xmlns:a16="http://schemas.microsoft.com/office/drawing/2014/main" id="{73FA80D4-DB57-41DF-B54B-6EC305B32C73}"/>
              </a:ext>
            </a:extLst>
          </p:cNvPr>
          <p:cNvSpPr>
            <a:spLocks noGrp="1" noChangeArrowheads="1"/>
          </p:cNvSpPr>
          <p:nvPr>
            <p:ph type="body" idx="1"/>
          </p:nvPr>
        </p:nvSpPr>
        <p:spPr/>
        <p:txBody>
          <a:bodyPr/>
          <a:lstStyle/>
          <a:p>
            <a:r>
              <a:rPr lang="zh-CN" altLang="en-US">
                <a:ea typeface="宋体" panose="02010600030101010101" pitchFamily="2" charset="-122"/>
              </a:rPr>
              <a:t>实施原因：天山北路与宝山街形成一个三角地带，三个交叉口间距离较近，不便于交通组织。另外西侧的路口为五枝交叉路口，不便于交通组织。</a:t>
            </a:r>
          </a:p>
          <a:p>
            <a:r>
              <a:rPr lang="zh-CN" altLang="en-US">
                <a:ea typeface="宋体" panose="02010600030101010101" pitchFamily="2" charset="-122"/>
              </a:rPr>
              <a:t>组织方式：</a:t>
            </a:r>
            <a:r>
              <a:rPr lang="en-US" altLang="zh-CN">
                <a:ea typeface="宋体" panose="02010600030101010101" pitchFamily="2" charset="-122"/>
              </a:rPr>
              <a:t>1</a:t>
            </a:r>
            <a:r>
              <a:rPr lang="zh-CN" altLang="en-US">
                <a:ea typeface="宋体" panose="02010600030101010101" pitchFamily="2" charset="-122"/>
              </a:rPr>
              <a:t>、天山北路</a:t>
            </a:r>
            <a:r>
              <a:rPr lang="en-US" altLang="zh-CN">
                <a:ea typeface="宋体" panose="02010600030101010101" pitchFamily="2" charset="-122"/>
              </a:rPr>
              <a:t>——</a:t>
            </a:r>
            <a:r>
              <a:rPr lang="zh-CN" altLang="en-US">
                <a:ea typeface="宋体" panose="02010600030101010101" pitchFamily="2" charset="-122"/>
              </a:rPr>
              <a:t>宝山路逆时针通行。保障天山北路与宝山街的“三角地带”右侧行车习惯，避免进出该区域的车流交织。</a:t>
            </a:r>
          </a:p>
          <a:p>
            <a:r>
              <a:rPr lang="en-US" altLang="zh-CN">
                <a:ea typeface="宋体" panose="02010600030101010101" pitchFamily="2" charset="-122"/>
              </a:rPr>
              <a:t>2</a:t>
            </a:r>
            <a:r>
              <a:rPr lang="zh-CN" altLang="en-US">
                <a:ea typeface="宋体" panose="02010600030101010101" pitchFamily="2" charset="-122"/>
              </a:rPr>
              <a:t>、五枝交叉路口其中一条实施只进不出的单向道。选择最小一条通往小区的支路单行，减少该支路对路口影响，使五枝交叉变为四枝交叉。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00EAC85-B3AE-4FD7-BE1F-44C27E40DC54}"/>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4EA8DA0B-C2A8-4EDD-A643-522FA7A5EA84}"/>
              </a:ext>
            </a:extLst>
          </p:cNvPr>
          <p:cNvSpPr>
            <a:spLocks noGrp="1"/>
          </p:cNvSpPr>
          <p:nvPr>
            <p:ph type="ftr" sz="quarter" idx="11"/>
          </p:nvPr>
        </p:nvSpPr>
        <p:spPr/>
        <p:txBody>
          <a:bodyPr/>
          <a:lstStyle/>
          <a:p>
            <a:r>
              <a:rPr lang="en-US" altLang="zh-CN"/>
              <a:t>LOGO</a:t>
            </a:r>
          </a:p>
        </p:txBody>
      </p:sp>
      <p:sp>
        <p:nvSpPr>
          <p:cNvPr id="39938" name="Rectangle 2">
            <a:extLst>
              <a:ext uri="{FF2B5EF4-FFF2-40B4-BE49-F238E27FC236}">
                <a16:creationId xmlns:a16="http://schemas.microsoft.com/office/drawing/2014/main" id="{0CDE693A-1B80-4C49-950A-AC9FE63A86EC}"/>
              </a:ext>
            </a:extLst>
          </p:cNvPr>
          <p:cNvSpPr>
            <a:spLocks noGrp="1" noChangeArrowheads="1"/>
          </p:cNvSpPr>
          <p:nvPr>
            <p:ph type="title"/>
          </p:nvPr>
        </p:nvSpPr>
        <p:spPr/>
        <p:txBody>
          <a:bodyPr/>
          <a:lstStyle/>
          <a:p>
            <a:r>
              <a:rPr lang="en-US" altLang="zh-CN">
                <a:ea typeface="宋体" panose="02010600030101010101" pitchFamily="2" charset="-122"/>
              </a:rPr>
              <a:t>4.2 </a:t>
            </a:r>
            <a:r>
              <a:rPr lang="zh-CN" altLang="en-US">
                <a:ea typeface="宋体" panose="02010600030101010101" pitchFamily="2" charset="-122"/>
              </a:rPr>
              <a:t>桥梁两端交通组织 </a:t>
            </a:r>
          </a:p>
        </p:txBody>
      </p:sp>
      <p:sp>
        <p:nvSpPr>
          <p:cNvPr id="39939" name="Rectangle 3">
            <a:extLst>
              <a:ext uri="{FF2B5EF4-FFF2-40B4-BE49-F238E27FC236}">
                <a16:creationId xmlns:a16="http://schemas.microsoft.com/office/drawing/2014/main" id="{3EDBC699-C624-4309-85F9-28947F35959F}"/>
              </a:ext>
            </a:extLst>
          </p:cNvPr>
          <p:cNvSpPr>
            <a:spLocks noGrp="1" noChangeArrowheads="1"/>
          </p:cNvSpPr>
          <p:nvPr>
            <p:ph type="body" idx="1"/>
          </p:nvPr>
        </p:nvSpPr>
        <p:spPr/>
        <p:txBody>
          <a:bodyPr/>
          <a:lstStyle/>
          <a:p>
            <a:r>
              <a:rPr lang="zh-CN" altLang="en-US">
                <a:ea typeface="宋体" panose="02010600030101010101" pitchFamily="2" charset="-122"/>
              </a:rPr>
              <a:t>问题</a:t>
            </a:r>
          </a:p>
          <a:p>
            <a:pPr lvl="1"/>
            <a:r>
              <a:rPr lang="zh-CN" altLang="en-US" b="1">
                <a:ea typeface="宋体" panose="02010600030101010101" pitchFamily="2" charset="-122"/>
              </a:rPr>
              <a:t>桥梁与两端道路平交</a:t>
            </a:r>
          </a:p>
          <a:p>
            <a:pPr lvl="1"/>
            <a:r>
              <a:rPr lang="zh-CN" altLang="en-US" b="1">
                <a:ea typeface="宋体" panose="02010600030101010101" pitchFamily="2" charset="-122"/>
              </a:rPr>
              <a:t>无转向匝道</a:t>
            </a:r>
          </a:p>
          <a:p>
            <a:r>
              <a:rPr lang="zh-CN" altLang="en-US">
                <a:ea typeface="宋体" panose="02010600030101010101" pitchFamily="2" charset="-122"/>
              </a:rPr>
              <a:t>解决方案</a:t>
            </a:r>
          </a:p>
          <a:p>
            <a:pPr lvl="1"/>
            <a:r>
              <a:rPr lang="zh-CN" altLang="en-US" b="1">
                <a:ea typeface="宋体" panose="02010600030101010101" pitchFamily="2" charset="-122"/>
              </a:rPr>
              <a:t>信号联控</a:t>
            </a:r>
          </a:p>
          <a:p>
            <a:pPr lvl="1"/>
            <a:r>
              <a:rPr lang="zh-CN" altLang="en-US" b="1">
                <a:ea typeface="宋体" panose="02010600030101010101" pitchFamily="2" charset="-122"/>
              </a:rPr>
              <a:t>禁左、禁直行，区域绕行</a:t>
            </a:r>
          </a:p>
          <a:p>
            <a:pPr lvl="1"/>
            <a:r>
              <a:rPr lang="zh-CN" altLang="en-US" b="1">
                <a:ea typeface="宋体" panose="02010600030101010101" pitchFamily="2" charset="-122"/>
              </a:rPr>
              <a:t>下穿，修建转向匝道	</a:t>
            </a:r>
          </a:p>
          <a:p>
            <a:endParaRPr lang="en-US" altLang="zh-CN">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15578532-A76E-4B8F-9836-A051B1FA3215}"/>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6CD4E3BD-44D3-4A0E-8C83-FAD927771B1D}"/>
              </a:ext>
            </a:extLst>
          </p:cNvPr>
          <p:cNvSpPr>
            <a:spLocks noGrp="1"/>
          </p:cNvSpPr>
          <p:nvPr>
            <p:ph type="ftr" sz="quarter" idx="11"/>
          </p:nvPr>
        </p:nvSpPr>
        <p:spPr/>
        <p:txBody>
          <a:bodyPr/>
          <a:lstStyle/>
          <a:p>
            <a:r>
              <a:rPr lang="en-US" altLang="zh-CN"/>
              <a:t>LOGO</a:t>
            </a:r>
          </a:p>
        </p:txBody>
      </p:sp>
      <p:sp>
        <p:nvSpPr>
          <p:cNvPr id="41986" name="Rectangle 2">
            <a:extLst>
              <a:ext uri="{FF2B5EF4-FFF2-40B4-BE49-F238E27FC236}">
                <a16:creationId xmlns:a16="http://schemas.microsoft.com/office/drawing/2014/main" id="{035D0354-EBC9-4DCB-9773-F0CA73DC25B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1987" name="Rectangle 3">
            <a:extLst>
              <a:ext uri="{FF2B5EF4-FFF2-40B4-BE49-F238E27FC236}">
                <a16:creationId xmlns:a16="http://schemas.microsoft.com/office/drawing/2014/main" id="{F04A7FB1-2582-4523-A1A5-EAA063CC482C}"/>
              </a:ext>
            </a:extLst>
          </p:cNvPr>
          <p:cNvSpPr>
            <a:spLocks noGrp="1" noChangeArrowheads="1"/>
          </p:cNvSpPr>
          <p:nvPr>
            <p:ph type="body" idx="1"/>
          </p:nvPr>
        </p:nvSpPr>
        <p:spPr>
          <a:xfrm>
            <a:off x="457200" y="5791200"/>
            <a:ext cx="8153400" cy="533400"/>
          </a:xfrm>
        </p:spPr>
        <p:txBody>
          <a:bodyPr/>
          <a:lstStyle/>
          <a:p>
            <a:r>
              <a:rPr lang="zh-CN" altLang="en-US">
                <a:ea typeface="宋体" panose="02010600030101010101" pitchFamily="2" charset="-122"/>
              </a:rPr>
              <a:t>问题：路口平交</a:t>
            </a:r>
          </a:p>
        </p:txBody>
      </p:sp>
      <p:pic>
        <p:nvPicPr>
          <p:cNvPr id="41988" name="Picture 4">
            <a:extLst>
              <a:ext uri="{FF2B5EF4-FFF2-40B4-BE49-F238E27FC236}">
                <a16:creationId xmlns:a16="http://schemas.microsoft.com/office/drawing/2014/main" id="{2378506B-F8ED-4529-A3D1-565B52949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8600"/>
            <a:ext cx="67056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526C31D2-C6BC-4B2E-A0A3-4A455EA9A2C1}"/>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446AC639-0D52-44C9-861E-EE0B2D253C44}"/>
              </a:ext>
            </a:extLst>
          </p:cNvPr>
          <p:cNvSpPr>
            <a:spLocks noGrp="1"/>
          </p:cNvSpPr>
          <p:nvPr>
            <p:ph type="ftr" sz="quarter" idx="11"/>
          </p:nvPr>
        </p:nvSpPr>
        <p:spPr/>
        <p:txBody>
          <a:bodyPr/>
          <a:lstStyle/>
          <a:p>
            <a:r>
              <a:rPr lang="en-US" altLang="zh-CN"/>
              <a:t>LOGO</a:t>
            </a:r>
          </a:p>
        </p:txBody>
      </p:sp>
      <p:sp>
        <p:nvSpPr>
          <p:cNvPr id="43010" name="Rectangle 2">
            <a:extLst>
              <a:ext uri="{FF2B5EF4-FFF2-40B4-BE49-F238E27FC236}">
                <a16:creationId xmlns:a16="http://schemas.microsoft.com/office/drawing/2014/main" id="{30257802-138A-4AC0-8E15-0C540F947A6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3011" name="Rectangle 3">
            <a:extLst>
              <a:ext uri="{FF2B5EF4-FFF2-40B4-BE49-F238E27FC236}">
                <a16:creationId xmlns:a16="http://schemas.microsoft.com/office/drawing/2014/main" id="{E0305565-19AA-4C76-8043-F63978AF75D4}"/>
              </a:ext>
            </a:extLst>
          </p:cNvPr>
          <p:cNvSpPr>
            <a:spLocks noGrp="1" noChangeArrowheads="1"/>
          </p:cNvSpPr>
          <p:nvPr>
            <p:ph type="body" idx="1"/>
          </p:nvPr>
        </p:nvSpPr>
        <p:spPr/>
        <p:txBody>
          <a:bodyPr/>
          <a:lstStyle/>
          <a:p>
            <a:r>
              <a:rPr lang="zh-CN" altLang="en-US">
                <a:ea typeface="宋体" panose="02010600030101010101" pitchFamily="2" charset="-122"/>
              </a:rPr>
              <a:t>禁左禁直行组织</a:t>
            </a:r>
          </a:p>
        </p:txBody>
      </p:sp>
      <p:pic>
        <p:nvPicPr>
          <p:cNvPr id="43012" name="Picture 4">
            <a:extLst>
              <a:ext uri="{FF2B5EF4-FFF2-40B4-BE49-F238E27FC236}">
                <a16:creationId xmlns:a16="http://schemas.microsoft.com/office/drawing/2014/main" id="{517E8237-1890-4B3A-B3FD-F5E115533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00" t="25768" r="6721" b="24739"/>
          <a:stretch>
            <a:fillRect/>
          </a:stretch>
        </p:blipFill>
        <p:spPr bwMode="auto">
          <a:xfrm>
            <a:off x="1143000" y="2971800"/>
            <a:ext cx="70104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8032229-65B1-4454-9EDF-3316C64336E2}"/>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6EF88199-CAFC-4BF2-903B-AB398FA9BEF3}"/>
              </a:ext>
            </a:extLst>
          </p:cNvPr>
          <p:cNvSpPr>
            <a:spLocks noGrp="1"/>
          </p:cNvSpPr>
          <p:nvPr>
            <p:ph type="ftr" sz="quarter" idx="11"/>
          </p:nvPr>
        </p:nvSpPr>
        <p:spPr/>
        <p:txBody>
          <a:bodyPr/>
          <a:lstStyle/>
          <a:p>
            <a:r>
              <a:rPr lang="en-US" altLang="zh-CN"/>
              <a:t>LOGO</a:t>
            </a:r>
          </a:p>
        </p:txBody>
      </p:sp>
      <p:sp>
        <p:nvSpPr>
          <p:cNvPr id="20482" name="Rectangle 2">
            <a:extLst>
              <a:ext uri="{FF2B5EF4-FFF2-40B4-BE49-F238E27FC236}">
                <a16:creationId xmlns:a16="http://schemas.microsoft.com/office/drawing/2014/main" id="{4D9795A8-A16D-4E1E-B062-E07B5D27E04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0483" name="Rectangle 3">
            <a:extLst>
              <a:ext uri="{FF2B5EF4-FFF2-40B4-BE49-F238E27FC236}">
                <a16:creationId xmlns:a16="http://schemas.microsoft.com/office/drawing/2014/main" id="{C28F191D-C34A-4846-8E39-F12791F354FF}"/>
              </a:ext>
            </a:extLst>
          </p:cNvPr>
          <p:cNvSpPr>
            <a:spLocks noGrp="1" noChangeArrowheads="1"/>
          </p:cNvSpPr>
          <p:nvPr>
            <p:ph type="body" idx="1"/>
          </p:nvPr>
        </p:nvSpPr>
        <p:spPr/>
        <p:txBody>
          <a:bodyPr/>
          <a:lstStyle/>
          <a:p>
            <a:pPr>
              <a:lnSpc>
                <a:spcPct val="90000"/>
              </a:lnSpc>
            </a:pPr>
            <a:r>
              <a:rPr lang="zh-CN" altLang="en-US" sz="2400">
                <a:ea typeface="宋体" panose="02010600030101010101" pitchFamily="2" charset="-122"/>
              </a:rPr>
              <a:t>二、单向交通设置的优点：</a:t>
            </a:r>
          </a:p>
          <a:p>
            <a:pPr lvl="1">
              <a:lnSpc>
                <a:spcPct val="90000"/>
              </a:lnSpc>
            </a:pPr>
            <a:r>
              <a:rPr lang="zh-CN" altLang="en-US" sz="2400" b="1">
                <a:ea typeface="宋体" panose="02010600030101010101" pitchFamily="2" charset="-122"/>
              </a:rPr>
              <a:t>通过减少冲突点和对向车辆干扰，提高路口、路段通行能力。</a:t>
            </a:r>
          </a:p>
          <a:p>
            <a:pPr lvl="1">
              <a:lnSpc>
                <a:spcPct val="90000"/>
              </a:lnSpc>
            </a:pPr>
            <a:r>
              <a:rPr lang="zh-CN" altLang="en-US" sz="2400" b="1">
                <a:ea typeface="宋体" panose="02010600030101010101" pitchFamily="2" charset="-122"/>
              </a:rPr>
              <a:t>通过中小街道单向交通组织，分流干道交通，可以使路网交通分配更加趋于平衡。</a:t>
            </a:r>
          </a:p>
          <a:p>
            <a:pPr lvl="1">
              <a:lnSpc>
                <a:spcPct val="90000"/>
              </a:lnSpc>
            </a:pPr>
            <a:r>
              <a:rPr lang="zh-CN" altLang="en-US" sz="2400" b="1">
                <a:ea typeface="宋体" panose="02010600030101010101" pitchFamily="2" charset="-122"/>
              </a:rPr>
              <a:t>提高交通安全性。减少交通冲突点可较少交通事故。同时单向交通车流方向仅一个方向，行人横过道路时不必左顾右盼，提高了行人过街安全性。</a:t>
            </a:r>
          </a:p>
          <a:p>
            <a:pPr lvl="1">
              <a:lnSpc>
                <a:spcPct val="90000"/>
              </a:lnSpc>
            </a:pPr>
            <a:r>
              <a:rPr lang="zh-CN" altLang="en-US" sz="2400" b="1">
                <a:ea typeface="宋体" panose="02010600030101010101" pitchFamily="2" charset="-122"/>
              </a:rPr>
              <a:t>提高行车速度。路段无调头车辆和对向左转车辆的干扰，以及其他对向机动车辆的干扰。</a:t>
            </a:r>
          </a:p>
          <a:p>
            <a:pPr lvl="1">
              <a:lnSpc>
                <a:spcPct val="90000"/>
              </a:lnSpc>
            </a:pPr>
            <a:r>
              <a:rPr lang="zh-CN" altLang="en-US" sz="2400" b="1">
                <a:ea typeface="宋体" panose="02010600030101010101" pitchFamily="2" charset="-122"/>
              </a:rPr>
              <a:t>单向交通道路有利于实施各交叉口间交通信号的协调联动控制。</a:t>
            </a:r>
          </a:p>
          <a:p>
            <a:pPr lvl="1">
              <a:lnSpc>
                <a:spcPct val="90000"/>
              </a:lnSpc>
            </a:pPr>
            <a:r>
              <a:rPr lang="zh-CN" altLang="en-US" sz="2400" b="1">
                <a:ea typeface="宋体" panose="02010600030101010101" pitchFamily="2" charset="-122"/>
              </a:rPr>
              <a:t>单向交通有助于解决停车问题。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CB4DE909-A132-4DD4-A5A2-A9C7570A3002}"/>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BEB00590-AB24-43F5-A5C5-3ABF9CB939B1}"/>
              </a:ext>
            </a:extLst>
          </p:cNvPr>
          <p:cNvSpPr>
            <a:spLocks noGrp="1"/>
          </p:cNvSpPr>
          <p:nvPr>
            <p:ph type="ftr" sz="quarter" idx="11"/>
          </p:nvPr>
        </p:nvSpPr>
        <p:spPr/>
        <p:txBody>
          <a:bodyPr/>
          <a:lstStyle/>
          <a:p>
            <a:r>
              <a:rPr lang="en-US" altLang="zh-CN"/>
              <a:t>LOGO</a:t>
            </a:r>
          </a:p>
        </p:txBody>
      </p:sp>
      <p:sp>
        <p:nvSpPr>
          <p:cNvPr id="44034" name="Rectangle 2">
            <a:extLst>
              <a:ext uri="{FF2B5EF4-FFF2-40B4-BE49-F238E27FC236}">
                <a16:creationId xmlns:a16="http://schemas.microsoft.com/office/drawing/2014/main" id="{4E901EC1-8040-443F-B9B7-0897CB303C8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4035" name="Rectangle 3">
            <a:extLst>
              <a:ext uri="{FF2B5EF4-FFF2-40B4-BE49-F238E27FC236}">
                <a16:creationId xmlns:a16="http://schemas.microsoft.com/office/drawing/2014/main" id="{882C6C40-2A8C-4A31-A5ED-633480B679C2}"/>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44036" name="Picture 4">
            <a:extLst>
              <a:ext uri="{FF2B5EF4-FFF2-40B4-BE49-F238E27FC236}">
                <a16:creationId xmlns:a16="http://schemas.microsoft.com/office/drawing/2014/main" id="{848DD667-D024-4233-ADF3-AA071D03A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92" t="7622" r="3134" b="1442"/>
          <a:stretch>
            <a:fillRect/>
          </a:stretch>
        </p:blipFill>
        <p:spPr bwMode="auto">
          <a:xfrm>
            <a:off x="609600" y="762000"/>
            <a:ext cx="8229600"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BF54321D-2FDA-4230-97C1-59F4B8D28500}"/>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B529CA3D-72A0-4631-8DDC-666BB2C5A4C7}"/>
              </a:ext>
            </a:extLst>
          </p:cNvPr>
          <p:cNvSpPr>
            <a:spLocks noGrp="1"/>
          </p:cNvSpPr>
          <p:nvPr>
            <p:ph type="ftr" sz="quarter" idx="11"/>
          </p:nvPr>
        </p:nvSpPr>
        <p:spPr/>
        <p:txBody>
          <a:bodyPr/>
          <a:lstStyle/>
          <a:p>
            <a:r>
              <a:rPr lang="en-US" altLang="zh-CN"/>
              <a:t>LOGO</a:t>
            </a:r>
          </a:p>
        </p:txBody>
      </p:sp>
      <p:sp>
        <p:nvSpPr>
          <p:cNvPr id="45058" name="Rectangle 2">
            <a:extLst>
              <a:ext uri="{FF2B5EF4-FFF2-40B4-BE49-F238E27FC236}">
                <a16:creationId xmlns:a16="http://schemas.microsoft.com/office/drawing/2014/main" id="{736A675D-9585-4DF2-A29C-15B4B8CBFC0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5059" name="Rectangle 3">
            <a:extLst>
              <a:ext uri="{FF2B5EF4-FFF2-40B4-BE49-F238E27FC236}">
                <a16:creationId xmlns:a16="http://schemas.microsoft.com/office/drawing/2014/main" id="{7BDFEDD9-D30E-4730-99EA-D5A9F2ED4A5C}"/>
              </a:ext>
            </a:extLst>
          </p:cNvPr>
          <p:cNvSpPr>
            <a:spLocks noGrp="1" noChangeArrowheads="1"/>
          </p:cNvSpPr>
          <p:nvPr>
            <p:ph type="body" idx="1"/>
          </p:nvPr>
        </p:nvSpPr>
        <p:spPr/>
        <p:txBody>
          <a:bodyPr/>
          <a:lstStyle/>
          <a:p>
            <a:r>
              <a:rPr lang="zh-CN" altLang="en-US">
                <a:ea typeface="宋体" panose="02010600030101010101" pitchFamily="2" charset="-122"/>
              </a:rPr>
              <a:t>匝道绕行</a:t>
            </a:r>
          </a:p>
        </p:txBody>
      </p:sp>
      <p:pic>
        <p:nvPicPr>
          <p:cNvPr id="45060" name="Picture 4">
            <a:extLst>
              <a:ext uri="{FF2B5EF4-FFF2-40B4-BE49-F238E27FC236}">
                <a16:creationId xmlns:a16="http://schemas.microsoft.com/office/drawing/2014/main" id="{522C5749-C1EA-47A8-B5FA-325D9FDB8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244"/>
          <a:stretch>
            <a:fillRect/>
          </a:stretch>
        </p:blipFill>
        <p:spPr bwMode="auto">
          <a:xfrm>
            <a:off x="2590800" y="1219200"/>
            <a:ext cx="62484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06FD4CEE-ED36-4BB6-9E01-A57876351C69}"/>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7486CE4B-F2F9-45E3-92DD-97D271EE38B8}"/>
              </a:ext>
            </a:extLst>
          </p:cNvPr>
          <p:cNvSpPr>
            <a:spLocks noGrp="1"/>
          </p:cNvSpPr>
          <p:nvPr>
            <p:ph type="ftr" sz="quarter" idx="11"/>
          </p:nvPr>
        </p:nvSpPr>
        <p:spPr/>
        <p:txBody>
          <a:bodyPr/>
          <a:lstStyle/>
          <a:p>
            <a:r>
              <a:rPr lang="en-US" altLang="zh-CN"/>
              <a:t>LOGO</a:t>
            </a:r>
          </a:p>
        </p:txBody>
      </p:sp>
      <p:sp>
        <p:nvSpPr>
          <p:cNvPr id="46082" name="Rectangle 2">
            <a:extLst>
              <a:ext uri="{FF2B5EF4-FFF2-40B4-BE49-F238E27FC236}">
                <a16:creationId xmlns:a16="http://schemas.microsoft.com/office/drawing/2014/main" id="{F668B768-A1E1-4ED7-B178-56D59B158E2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6083" name="Rectangle 3">
            <a:extLst>
              <a:ext uri="{FF2B5EF4-FFF2-40B4-BE49-F238E27FC236}">
                <a16:creationId xmlns:a16="http://schemas.microsoft.com/office/drawing/2014/main" id="{266FEB5D-8C9C-4E98-A2FB-D60DECC38D65}"/>
              </a:ext>
            </a:extLst>
          </p:cNvPr>
          <p:cNvSpPr>
            <a:spLocks noGrp="1" noChangeArrowheads="1"/>
          </p:cNvSpPr>
          <p:nvPr>
            <p:ph type="body" idx="1"/>
          </p:nvPr>
        </p:nvSpPr>
        <p:spPr/>
        <p:txBody>
          <a:bodyPr/>
          <a:lstStyle/>
          <a:p>
            <a:r>
              <a:rPr lang="zh-CN" altLang="en-US" sz="2400" dirty="0">
                <a:solidFill>
                  <a:srgbClr val="FF0000"/>
                </a:solidFill>
                <a:ea typeface="宋体" panose="02010600030101010101" pitchFamily="2" charset="-122"/>
              </a:rPr>
              <a:t>桥梁改善建议</a:t>
            </a:r>
          </a:p>
          <a:p>
            <a:pPr lvl="1"/>
            <a:r>
              <a:rPr lang="zh-CN" altLang="en-US" sz="2400" dirty="0">
                <a:ea typeface="宋体" panose="02010600030101010101" pitchFamily="2" charset="-122"/>
              </a:rPr>
              <a:t>采用沿河道路下穿桥梁的方式，并通过设置匝道来实现转向 </a:t>
            </a:r>
          </a:p>
        </p:txBody>
      </p:sp>
      <p:pic>
        <p:nvPicPr>
          <p:cNvPr id="46084" name="Picture 4">
            <a:extLst>
              <a:ext uri="{FF2B5EF4-FFF2-40B4-BE49-F238E27FC236}">
                <a16:creationId xmlns:a16="http://schemas.microsoft.com/office/drawing/2014/main" id="{2DC6D019-E77A-4829-9BCA-0B19CB1BD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01" t="7326" r="18117" b="11722"/>
          <a:stretch>
            <a:fillRect/>
          </a:stretch>
        </p:blipFill>
        <p:spPr bwMode="auto">
          <a:xfrm>
            <a:off x="1676400" y="2667000"/>
            <a:ext cx="5791200" cy="3808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65BB08C-21EC-4744-99C0-1E0D59A7F10C}"/>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417EE14B-F745-4CAF-A127-04643AD4E809}"/>
              </a:ext>
            </a:extLst>
          </p:cNvPr>
          <p:cNvSpPr>
            <a:spLocks noGrp="1"/>
          </p:cNvSpPr>
          <p:nvPr>
            <p:ph type="ftr" sz="quarter" idx="11"/>
          </p:nvPr>
        </p:nvSpPr>
        <p:spPr/>
        <p:txBody>
          <a:bodyPr/>
          <a:lstStyle/>
          <a:p>
            <a:r>
              <a:rPr lang="en-US" altLang="zh-CN"/>
              <a:t>LOGO</a:t>
            </a:r>
          </a:p>
        </p:txBody>
      </p:sp>
      <p:sp>
        <p:nvSpPr>
          <p:cNvPr id="47106" name="Rectangle 2">
            <a:extLst>
              <a:ext uri="{FF2B5EF4-FFF2-40B4-BE49-F238E27FC236}">
                <a16:creationId xmlns:a16="http://schemas.microsoft.com/office/drawing/2014/main" id="{4B10B6BD-E63D-4B12-A311-920E5F76BD7F}"/>
              </a:ext>
            </a:extLst>
          </p:cNvPr>
          <p:cNvSpPr>
            <a:spLocks noGrp="1" noChangeArrowheads="1"/>
          </p:cNvSpPr>
          <p:nvPr>
            <p:ph type="title"/>
          </p:nvPr>
        </p:nvSpPr>
        <p:spPr/>
        <p:txBody>
          <a:bodyPr/>
          <a:lstStyle/>
          <a:p>
            <a:r>
              <a:rPr lang="en-US" altLang="zh-CN">
                <a:ea typeface="宋体" panose="02010600030101010101" pitchFamily="2" charset="-122"/>
              </a:rPr>
              <a:t>4.3</a:t>
            </a:r>
            <a:r>
              <a:rPr lang="zh-CN" altLang="en-US">
                <a:ea typeface="宋体" panose="02010600030101010101" pitchFamily="2" charset="-122"/>
              </a:rPr>
              <a:t>施工期交通组织 </a:t>
            </a:r>
          </a:p>
        </p:txBody>
      </p:sp>
      <p:sp>
        <p:nvSpPr>
          <p:cNvPr id="47107" name="Rectangle 3">
            <a:extLst>
              <a:ext uri="{FF2B5EF4-FFF2-40B4-BE49-F238E27FC236}">
                <a16:creationId xmlns:a16="http://schemas.microsoft.com/office/drawing/2014/main" id="{3FE8BBF6-FDAA-482D-A4F3-F0344F264196}"/>
              </a:ext>
            </a:extLst>
          </p:cNvPr>
          <p:cNvSpPr>
            <a:spLocks noGrp="1" noChangeArrowheads="1"/>
          </p:cNvSpPr>
          <p:nvPr>
            <p:ph type="body" idx="1"/>
          </p:nvPr>
        </p:nvSpPr>
        <p:spPr/>
        <p:txBody>
          <a:bodyPr/>
          <a:lstStyle/>
          <a:p>
            <a:pPr>
              <a:lnSpc>
                <a:spcPct val="80000"/>
              </a:lnSpc>
            </a:pPr>
            <a:r>
              <a:rPr lang="en-US" altLang="zh-CN" sz="2400">
                <a:solidFill>
                  <a:srgbClr val="FF0000"/>
                </a:solidFill>
                <a:ea typeface="宋体" panose="02010600030101010101" pitchFamily="2" charset="-122"/>
              </a:rPr>
              <a:t>4.3.1</a:t>
            </a:r>
            <a:r>
              <a:rPr lang="zh-CN" altLang="en-US" sz="2400">
                <a:solidFill>
                  <a:srgbClr val="FF0000"/>
                </a:solidFill>
                <a:ea typeface="宋体" panose="02010600030101010101" pitchFamily="2" charset="-122"/>
              </a:rPr>
              <a:t>道路施工交通组织原则</a:t>
            </a:r>
            <a:r>
              <a:rPr lang="zh-CN" altLang="en-US" sz="2400">
                <a:ea typeface="宋体" panose="02010600030101010101" pitchFamily="2" charset="-122"/>
              </a:rPr>
              <a:t> </a:t>
            </a:r>
          </a:p>
          <a:p>
            <a:pPr>
              <a:lnSpc>
                <a:spcPct val="80000"/>
              </a:lnSpc>
            </a:pPr>
            <a:r>
              <a:rPr lang="en-US" altLang="zh-CN" sz="2400">
                <a:ea typeface="宋体" panose="02010600030101010101" pitchFamily="2" charset="-122"/>
              </a:rPr>
              <a:t>(1)</a:t>
            </a:r>
            <a:r>
              <a:rPr lang="zh-CN" altLang="en-US" sz="2400">
                <a:ea typeface="宋体" panose="02010600030101010101" pitchFamily="2" charset="-122"/>
              </a:rPr>
              <a:t>交通组织方案优先的原则</a:t>
            </a:r>
          </a:p>
          <a:p>
            <a:pPr lvl="1">
              <a:lnSpc>
                <a:spcPct val="80000"/>
              </a:lnSpc>
            </a:pPr>
            <a:r>
              <a:rPr lang="zh-CN" altLang="en-US" sz="2400" b="1">
                <a:ea typeface="宋体" panose="02010600030101010101" pitchFamily="2" charset="-122"/>
              </a:rPr>
              <a:t>依据交通组织方案确实施工方案。通过交通组织方案确定：施工工艺、施工时序、打围范围、相关道路改扩建设、交通安全设施设置等内容。</a:t>
            </a:r>
          </a:p>
          <a:p>
            <a:pPr>
              <a:lnSpc>
                <a:spcPct val="80000"/>
              </a:lnSpc>
            </a:pPr>
            <a:r>
              <a:rPr lang="en-US" altLang="zh-CN" sz="2400">
                <a:ea typeface="宋体" panose="02010600030101010101" pitchFamily="2" charset="-122"/>
              </a:rPr>
              <a:t>(2)“</a:t>
            </a:r>
            <a:r>
              <a:rPr lang="zh-CN" altLang="en-US" sz="2400">
                <a:ea typeface="宋体" panose="02010600030101010101" pitchFamily="2" charset="-122"/>
              </a:rPr>
              <a:t>占一还一”原则：</a:t>
            </a:r>
          </a:p>
          <a:p>
            <a:pPr lvl="1">
              <a:lnSpc>
                <a:spcPct val="80000"/>
              </a:lnSpc>
            </a:pPr>
            <a:r>
              <a:rPr lang="zh-CN" altLang="en-US" sz="2400" b="1">
                <a:ea typeface="宋体" panose="02010600030101010101" pitchFamily="2" charset="-122"/>
              </a:rPr>
              <a:t>在施工过程中，在道路红线允许的范围内，尽量提前开辟临时通行便道，尽量保证“占一还一”。如本道路条件无法满足，则应预先对相关路网上的相邻道路扩容以分流，间接地从总体上实现“占一还一”的思想。</a:t>
            </a:r>
          </a:p>
          <a:p>
            <a:pPr>
              <a:lnSpc>
                <a:spcPct val="80000"/>
              </a:lnSpc>
            </a:pPr>
            <a:r>
              <a:rPr lang="en-US" altLang="zh-CN" sz="2400">
                <a:ea typeface="宋体" panose="02010600030101010101" pitchFamily="2" charset="-122"/>
              </a:rPr>
              <a:t>(3)</a:t>
            </a:r>
            <a:r>
              <a:rPr lang="zh-CN" altLang="en-US" sz="2400">
                <a:ea typeface="宋体" panose="02010600030101010101" pitchFamily="2" charset="-122"/>
              </a:rPr>
              <a:t>行人、非机动车和公交车辆优先通行的原则</a:t>
            </a:r>
          </a:p>
          <a:p>
            <a:pPr lvl="1">
              <a:lnSpc>
                <a:spcPct val="80000"/>
              </a:lnSpc>
            </a:pPr>
            <a:r>
              <a:rPr lang="zh-CN" altLang="en-US" sz="2400" b="1">
                <a:ea typeface="宋体" panose="02010600030101010101" pitchFamily="2" charset="-122"/>
              </a:rPr>
              <a:t>必须提供行人、非机动车行驶空间，如道路资源确实有限，可采取架设临时天桥的形式，满足出行需求。</a:t>
            </a:r>
          </a:p>
          <a:p>
            <a:pPr lvl="1">
              <a:lnSpc>
                <a:spcPct val="80000"/>
              </a:lnSpc>
            </a:pPr>
            <a:r>
              <a:rPr lang="zh-CN" altLang="en-US" sz="2400" b="1">
                <a:ea typeface="宋体" panose="02010600030101010101" pitchFamily="2" charset="-122"/>
              </a:rPr>
              <a:t>减少公共交通线路改道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B86160F-F57A-46A7-A0CC-B40EDCFEF977}"/>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C6D71D5D-4E02-49A7-B975-4676EBA8FC7A}"/>
              </a:ext>
            </a:extLst>
          </p:cNvPr>
          <p:cNvSpPr>
            <a:spLocks noGrp="1"/>
          </p:cNvSpPr>
          <p:nvPr>
            <p:ph type="ftr" sz="quarter" idx="11"/>
          </p:nvPr>
        </p:nvSpPr>
        <p:spPr/>
        <p:txBody>
          <a:bodyPr/>
          <a:lstStyle/>
          <a:p>
            <a:r>
              <a:rPr lang="en-US" altLang="zh-CN"/>
              <a:t>LOGO</a:t>
            </a:r>
          </a:p>
        </p:txBody>
      </p:sp>
      <p:sp>
        <p:nvSpPr>
          <p:cNvPr id="48130" name="Rectangle 2">
            <a:extLst>
              <a:ext uri="{FF2B5EF4-FFF2-40B4-BE49-F238E27FC236}">
                <a16:creationId xmlns:a16="http://schemas.microsoft.com/office/drawing/2014/main" id="{1325339C-3635-405E-95B4-F61E9761C5E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8131" name="Rectangle 3">
            <a:extLst>
              <a:ext uri="{FF2B5EF4-FFF2-40B4-BE49-F238E27FC236}">
                <a16:creationId xmlns:a16="http://schemas.microsoft.com/office/drawing/2014/main" id="{D97AFA15-025A-47A8-B8BA-2A64D4971BDA}"/>
              </a:ext>
            </a:extLst>
          </p:cNvPr>
          <p:cNvSpPr>
            <a:spLocks noGrp="1" noChangeArrowheads="1"/>
          </p:cNvSpPr>
          <p:nvPr>
            <p:ph type="body" idx="1"/>
          </p:nvPr>
        </p:nvSpPr>
        <p:spPr/>
        <p:txBody>
          <a:bodyPr/>
          <a:lstStyle/>
          <a:p>
            <a:r>
              <a:rPr lang="en-US" altLang="zh-CN" sz="2400">
                <a:ea typeface="宋体" panose="02010600030101010101" pitchFamily="2" charset="-122"/>
              </a:rPr>
              <a:t>(4)</a:t>
            </a:r>
            <a:r>
              <a:rPr lang="zh-CN" altLang="en-US" sz="2400">
                <a:ea typeface="宋体" panose="02010600030101010101" pitchFamily="2" charset="-122"/>
              </a:rPr>
              <a:t>系统优先原则</a:t>
            </a:r>
          </a:p>
          <a:p>
            <a:pPr lvl="1"/>
            <a:r>
              <a:rPr lang="zh-CN" altLang="en-US" sz="2400" b="1">
                <a:ea typeface="宋体" panose="02010600030101010101" pitchFamily="2" charset="-122"/>
              </a:rPr>
              <a:t>施工期间交通组织方案应在保证对路网整体交通状况无大的影响的前提下，取得单点或单线交通效益的最优化，不能以整个网络的交通效益来换取单点效益。</a:t>
            </a:r>
          </a:p>
          <a:p>
            <a:r>
              <a:rPr lang="en-US" altLang="zh-CN" sz="2400">
                <a:ea typeface="宋体" panose="02010600030101010101" pitchFamily="2" charset="-122"/>
              </a:rPr>
              <a:t>(5)</a:t>
            </a:r>
            <a:r>
              <a:rPr lang="zh-CN" altLang="en-US" sz="2400">
                <a:ea typeface="宋体" panose="02010600030101010101" pitchFamily="2" charset="-122"/>
              </a:rPr>
              <a:t>科学性与可操作性原则</a:t>
            </a:r>
          </a:p>
          <a:p>
            <a:pPr lvl="1"/>
            <a:r>
              <a:rPr lang="zh-CN" altLang="en-US" sz="2400" b="1">
                <a:ea typeface="宋体" panose="02010600030101010101" pitchFamily="2" charset="-122"/>
              </a:rPr>
              <a:t>通过交通影响评价，力求施工期间交通组织方案的科学性。</a:t>
            </a:r>
          </a:p>
          <a:p>
            <a:pPr lvl="1"/>
            <a:r>
              <a:rPr lang="zh-CN" altLang="en-US" sz="2400" b="1">
                <a:ea typeface="宋体" panose="02010600030101010101" pitchFamily="2" charset="-122"/>
              </a:rPr>
              <a:t>施工期间交通组织的实施要求相关部门之间相互协调，共同策划施工和交通组织方案。</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7C98315-196D-4BA8-BD3B-F3979FCCF052}"/>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6193BAF2-B697-46FA-BC6B-EAEEB3CA6BF9}"/>
              </a:ext>
            </a:extLst>
          </p:cNvPr>
          <p:cNvSpPr>
            <a:spLocks noGrp="1"/>
          </p:cNvSpPr>
          <p:nvPr>
            <p:ph type="ftr" sz="quarter" idx="11"/>
          </p:nvPr>
        </p:nvSpPr>
        <p:spPr/>
        <p:txBody>
          <a:bodyPr/>
          <a:lstStyle/>
          <a:p>
            <a:r>
              <a:rPr lang="en-US" altLang="zh-CN"/>
              <a:t>LOGO</a:t>
            </a:r>
          </a:p>
        </p:txBody>
      </p:sp>
      <p:sp>
        <p:nvSpPr>
          <p:cNvPr id="52226" name="Rectangle 2">
            <a:extLst>
              <a:ext uri="{FF2B5EF4-FFF2-40B4-BE49-F238E27FC236}">
                <a16:creationId xmlns:a16="http://schemas.microsoft.com/office/drawing/2014/main" id="{8711488F-7FB7-428B-A51B-CD25F63B25C7}"/>
              </a:ext>
            </a:extLst>
          </p:cNvPr>
          <p:cNvSpPr>
            <a:spLocks noGrp="1" noChangeArrowheads="1"/>
          </p:cNvSpPr>
          <p:nvPr>
            <p:ph type="title"/>
          </p:nvPr>
        </p:nvSpPr>
        <p:spPr/>
        <p:txBody>
          <a:bodyPr/>
          <a:lstStyle/>
          <a:p>
            <a:r>
              <a:rPr lang="en-US" altLang="zh-CN">
                <a:ea typeface="宋体" panose="02010600030101010101" pitchFamily="2" charset="-122"/>
              </a:rPr>
              <a:t>4.3.2</a:t>
            </a:r>
            <a:r>
              <a:rPr lang="zh-CN" altLang="en-US">
                <a:ea typeface="宋体" panose="02010600030101010101" pitchFamily="2" charset="-122"/>
              </a:rPr>
              <a:t>施工道路交通组织策略</a:t>
            </a:r>
          </a:p>
        </p:txBody>
      </p:sp>
      <p:sp>
        <p:nvSpPr>
          <p:cNvPr id="52227" name="Rectangle 3">
            <a:extLst>
              <a:ext uri="{FF2B5EF4-FFF2-40B4-BE49-F238E27FC236}">
                <a16:creationId xmlns:a16="http://schemas.microsoft.com/office/drawing/2014/main" id="{F2FED1A8-B734-4E10-A573-1B3A32648420}"/>
              </a:ext>
            </a:extLst>
          </p:cNvPr>
          <p:cNvSpPr>
            <a:spLocks noGrp="1" noChangeArrowheads="1"/>
          </p:cNvSpPr>
          <p:nvPr>
            <p:ph type="body" idx="1"/>
          </p:nvPr>
        </p:nvSpPr>
        <p:spPr/>
        <p:txBody>
          <a:bodyPr/>
          <a:lstStyle/>
          <a:p>
            <a:pPr>
              <a:lnSpc>
                <a:spcPct val="90000"/>
              </a:lnSpc>
            </a:pPr>
            <a:r>
              <a:rPr lang="en-US" altLang="zh-CN" sz="2400">
                <a:ea typeface="宋体" panose="02010600030101010101" pitchFamily="2" charset="-122"/>
              </a:rPr>
              <a:t>1</a:t>
            </a:r>
            <a:r>
              <a:rPr lang="zh-CN" altLang="en-US" sz="2400">
                <a:ea typeface="宋体" panose="02010600030101010101" pitchFamily="2" charset="-122"/>
              </a:rPr>
              <a:t>、提高道路冗余性。如施工道路剩余空间只能保证</a:t>
            </a:r>
            <a:r>
              <a:rPr lang="en-US" altLang="zh-CN" sz="2400">
                <a:ea typeface="宋体" panose="02010600030101010101" pitchFamily="2" charset="-122"/>
              </a:rPr>
              <a:t>2</a:t>
            </a:r>
            <a:r>
              <a:rPr lang="zh-CN" altLang="en-US" sz="2400">
                <a:ea typeface="宋体" panose="02010600030101010101" pitchFamily="2" charset="-122"/>
              </a:rPr>
              <a:t>条车道的通行空间，则尽可能采用单向通行的方式，以提高道路通行能力。</a:t>
            </a:r>
          </a:p>
          <a:p>
            <a:pPr>
              <a:lnSpc>
                <a:spcPct val="90000"/>
              </a:lnSpc>
            </a:pPr>
            <a:r>
              <a:rPr lang="en-US" altLang="zh-CN" sz="2400">
                <a:ea typeface="宋体" panose="02010600030101010101" pitchFamily="2" charset="-122"/>
              </a:rPr>
              <a:t>2</a:t>
            </a:r>
            <a:r>
              <a:rPr lang="zh-CN" altLang="en-US" sz="2400">
                <a:ea typeface="宋体" panose="02010600030101010101" pitchFamily="2" charset="-122"/>
              </a:rPr>
              <a:t>、单方向只有一条车道通行时：道路长度不超过</a:t>
            </a:r>
            <a:r>
              <a:rPr lang="en-US" altLang="zh-CN" sz="2400">
                <a:ea typeface="宋体" panose="02010600030101010101" pitchFamily="2" charset="-122"/>
              </a:rPr>
              <a:t>1km</a:t>
            </a:r>
            <a:r>
              <a:rPr lang="zh-CN" altLang="en-US" sz="2400">
                <a:ea typeface="宋体" panose="02010600030101010101" pitchFamily="2" charset="-122"/>
              </a:rPr>
              <a:t>，设置可移动中央隔离栏，派遣人员值守，如遇车辆无法运行则移开护栏放行。另外应禁止货运车辆通行。</a:t>
            </a:r>
          </a:p>
          <a:p>
            <a:pPr>
              <a:lnSpc>
                <a:spcPct val="90000"/>
              </a:lnSpc>
            </a:pPr>
            <a:r>
              <a:rPr lang="en-US" altLang="zh-CN" sz="2400">
                <a:ea typeface="宋体" panose="02010600030101010101" pitchFamily="2" charset="-122"/>
              </a:rPr>
              <a:t>3</a:t>
            </a:r>
            <a:r>
              <a:rPr lang="zh-CN" altLang="en-US" sz="2400">
                <a:ea typeface="宋体" panose="02010600030101010101" pitchFamily="2" charset="-122"/>
              </a:rPr>
              <a:t>、避免长期在交叉口范围内施工。主要交叉口范围内施工时避免对两条相交的道路同时产生影响，必须分阶段施工，保证足够通行空间。</a:t>
            </a:r>
          </a:p>
          <a:p>
            <a:pPr>
              <a:lnSpc>
                <a:spcPct val="90000"/>
              </a:lnSpc>
            </a:pPr>
            <a:r>
              <a:rPr lang="en-US" altLang="zh-CN" sz="2400">
                <a:ea typeface="宋体" panose="02010600030101010101" pitchFamily="2" charset="-122"/>
              </a:rPr>
              <a:t>4</a:t>
            </a:r>
            <a:r>
              <a:rPr lang="zh-CN" altLang="en-US" sz="2400">
                <a:ea typeface="宋体" panose="02010600030101010101" pitchFamily="2" charset="-122"/>
              </a:rPr>
              <a:t>、平面交叉口范围内的施工尽可能安排在夜间进行，避免在高峰时期对交叉口四个方向同时进行断道。</a:t>
            </a:r>
          </a:p>
          <a:p>
            <a:pPr>
              <a:lnSpc>
                <a:spcPct val="90000"/>
              </a:lnSpc>
            </a:pPr>
            <a:r>
              <a:rPr lang="en-US" altLang="zh-CN" sz="2400">
                <a:ea typeface="宋体" panose="02010600030101010101" pitchFamily="2" charset="-122"/>
              </a:rPr>
              <a:t>5</a:t>
            </a:r>
            <a:r>
              <a:rPr lang="zh-CN" altLang="en-US" sz="2400">
                <a:ea typeface="宋体" panose="02010600030101010101" pitchFamily="2" charset="-122"/>
              </a:rPr>
              <a:t>、协调好施工段建筑物的对外交通，必须保证车辆出入。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63FAE4E-142E-4C6A-B631-35EE9F2E8307}"/>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5F055721-B73E-4ECD-A209-8F647A871885}"/>
              </a:ext>
            </a:extLst>
          </p:cNvPr>
          <p:cNvSpPr>
            <a:spLocks noGrp="1"/>
          </p:cNvSpPr>
          <p:nvPr>
            <p:ph type="ftr" sz="quarter" idx="11"/>
          </p:nvPr>
        </p:nvSpPr>
        <p:spPr/>
        <p:txBody>
          <a:bodyPr/>
          <a:lstStyle/>
          <a:p>
            <a:r>
              <a:rPr lang="en-US" altLang="zh-CN"/>
              <a:t>LOGO</a:t>
            </a:r>
          </a:p>
        </p:txBody>
      </p:sp>
      <p:sp>
        <p:nvSpPr>
          <p:cNvPr id="50178" name="Rectangle 2">
            <a:extLst>
              <a:ext uri="{FF2B5EF4-FFF2-40B4-BE49-F238E27FC236}">
                <a16:creationId xmlns:a16="http://schemas.microsoft.com/office/drawing/2014/main" id="{7A783F02-785D-4E88-8071-6EB146AB5B24}"/>
              </a:ext>
            </a:extLst>
          </p:cNvPr>
          <p:cNvSpPr>
            <a:spLocks noGrp="1" noChangeArrowheads="1"/>
          </p:cNvSpPr>
          <p:nvPr>
            <p:ph type="title"/>
          </p:nvPr>
        </p:nvSpPr>
        <p:spPr/>
        <p:txBody>
          <a:bodyPr/>
          <a:lstStyle/>
          <a:p>
            <a:r>
              <a:rPr lang="en-US" altLang="zh-CN">
                <a:solidFill>
                  <a:srgbClr val="FF0000"/>
                </a:solidFill>
                <a:ea typeface="宋体" panose="02010600030101010101" pitchFamily="2" charset="-122"/>
              </a:rPr>
              <a:t>4.3.3 </a:t>
            </a:r>
            <a:r>
              <a:rPr lang="zh-CN" altLang="en-US">
                <a:solidFill>
                  <a:srgbClr val="FF0000"/>
                </a:solidFill>
                <a:ea typeface="宋体" panose="02010600030101010101" pitchFamily="2" charset="-122"/>
              </a:rPr>
              <a:t>施工期区域道路交通组织方法</a:t>
            </a:r>
          </a:p>
        </p:txBody>
      </p:sp>
      <p:sp>
        <p:nvSpPr>
          <p:cNvPr id="50179" name="Rectangle 3">
            <a:extLst>
              <a:ext uri="{FF2B5EF4-FFF2-40B4-BE49-F238E27FC236}">
                <a16:creationId xmlns:a16="http://schemas.microsoft.com/office/drawing/2014/main" id="{DA8C9488-990C-427A-B60E-8048558CC4A2}"/>
              </a:ext>
            </a:extLst>
          </p:cNvPr>
          <p:cNvSpPr>
            <a:spLocks noGrp="1" noChangeArrowheads="1"/>
          </p:cNvSpPr>
          <p:nvPr>
            <p:ph type="body" idx="1"/>
          </p:nvPr>
        </p:nvSpPr>
        <p:spPr/>
        <p:txBody>
          <a:bodyPr/>
          <a:lstStyle/>
          <a:p>
            <a:pPr>
              <a:lnSpc>
                <a:spcPct val="90000"/>
              </a:lnSpc>
            </a:pPr>
            <a:r>
              <a:rPr lang="zh-CN" altLang="en-US" sz="2400">
                <a:ea typeface="宋体" panose="02010600030101010101" pitchFamily="2" charset="-122"/>
              </a:rPr>
              <a:t>对施工区域周边路网采取交通疏导的分流策略和交通总量控制措施，减轻相关道路及整个区域的交通压力，保证区域路网流量的合理分布。</a:t>
            </a:r>
          </a:p>
          <a:p>
            <a:pPr>
              <a:lnSpc>
                <a:spcPct val="90000"/>
              </a:lnSpc>
            </a:pPr>
            <a:r>
              <a:rPr lang="en-US" altLang="zh-CN" sz="2400">
                <a:ea typeface="宋体" panose="02010600030101010101" pitchFamily="2" charset="-122"/>
              </a:rPr>
              <a:t>1</a:t>
            </a:r>
            <a:r>
              <a:rPr lang="zh-CN" altLang="en-US" sz="2400">
                <a:ea typeface="宋体" panose="02010600030101010101" pitchFamily="2" charset="-122"/>
              </a:rPr>
              <a:t>、近端分流</a:t>
            </a:r>
          </a:p>
          <a:p>
            <a:pPr lvl="1">
              <a:lnSpc>
                <a:spcPct val="90000"/>
              </a:lnSpc>
            </a:pPr>
            <a:r>
              <a:rPr lang="zh-CN" altLang="en-US" sz="2400" b="1">
                <a:ea typeface="宋体" panose="02010600030101010101" pitchFamily="2" charset="-122"/>
              </a:rPr>
              <a:t>在施工影响范围内采取二级或三级控制分流措施，在施工道路上游三个主要交叉口利用可临时交通标志牌或者信息提示板等进行交通组织，提示车辆利用各级疏解道路绕道行驶。</a:t>
            </a:r>
          </a:p>
          <a:p>
            <a:pPr lvl="1">
              <a:lnSpc>
                <a:spcPct val="90000"/>
              </a:lnSpc>
            </a:pPr>
            <a:r>
              <a:rPr lang="zh-CN" altLang="en-US" sz="2400" b="1">
                <a:ea typeface="宋体" panose="02010600030101010101" pitchFamily="2" charset="-122"/>
              </a:rPr>
              <a:t>流量较大道路等级较高的道路，必须采取三级分流。</a:t>
            </a:r>
          </a:p>
          <a:p>
            <a:pPr>
              <a:lnSpc>
                <a:spcPct val="90000"/>
              </a:lnSpc>
            </a:pPr>
            <a:r>
              <a:rPr lang="en-US" altLang="zh-CN" sz="2400">
                <a:ea typeface="宋体" panose="02010600030101010101" pitchFamily="2" charset="-122"/>
              </a:rPr>
              <a:t>2</a:t>
            </a:r>
            <a:r>
              <a:rPr lang="zh-CN" altLang="en-US" sz="2400">
                <a:ea typeface="宋体" panose="02010600030101010101" pitchFamily="2" charset="-122"/>
              </a:rPr>
              <a:t>、远端疏解</a:t>
            </a:r>
          </a:p>
          <a:p>
            <a:pPr lvl="1">
              <a:lnSpc>
                <a:spcPct val="90000"/>
              </a:lnSpc>
            </a:pPr>
            <a:r>
              <a:rPr lang="zh-CN" altLang="en-US" sz="2400" b="1">
                <a:ea typeface="宋体" panose="02010600030101010101" pitchFamily="2" charset="-122"/>
              </a:rPr>
              <a:t>对于主干道，尤其是过境道路和出城道路施工时，必须在城市主要进出口和主干道交叉口进行提示，以使车辆提前选择路径。</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CD38DB7-5BB1-45B0-BAC2-B56BED73A7A1}"/>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668D5544-BDBC-4596-97FC-3DA2D14B86CD}"/>
              </a:ext>
            </a:extLst>
          </p:cNvPr>
          <p:cNvSpPr>
            <a:spLocks noGrp="1"/>
          </p:cNvSpPr>
          <p:nvPr>
            <p:ph type="ftr" sz="quarter" idx="11"/>
          </p:nvPr>
        </p:nvSpPr>
        <p:spPr/>
        <p:txBody>
          <a:bodyPr/>
          <a:lstStyle/>
          <a:p>
            <a:r>
              <a:rPr lang="en-US" altLang="zh-CN"/>
              <a:t>LOGO</a:t>
            </a:r>
          </a:p>
        </p:txBody>
      </p:sp>
      <p:sp>
        <p:nvSpPr>
          <p:cNvPr id="51202" name="Rectangle 2">
            <a:extLst>
              <a:ext uri="{FF2B5EF4-FFF2-40B4-BE49-F238E27FC236}">
                <a16:creationId xmlns:a16="http://schemas.microsoft.com/office/drawing/2014/main" id="{3FC2FB39-0026-4DF4-A563-8894D5E8E7A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1203" name="Rectangle 3">
            <a:extLst>
              <a:ext uri="{FF2B5EF4-FFF2-40B4-BE49-F238E27FC236}">
                <a16:creationId xmlns:a16="http://schemas.microsoft.com/office/drawing/2014/main" id="{7BB42A12-45DC-439C-B6CE-DF912986A8DD}"/>
              </a:ext>
            </a:extLst>
          </p:cNvPr>
          <p:cNvSpPr>
            <a:spLocks noGrp="1" noChangeArrowheads="1"/>
          </p:cNvSpPr>
          <p:nvPr>
            <p:ph type="body" idx="1"/>
          </p:nvPr>
        </p:nvSpPr>
        <p:spPr/>
        <p:txBody>
          <a:bodyPr/>
          <a:lstStyle/>
          <a:p>
            <a:r>
              <a:rPr lang="en-US" altLang="zh-CN" sz="2400">
                <a:ea typeface="宋体" panose="02010600030101010101" pitchFamily="2" charset="-122"/>
              </a:rPr>
              <a:t>3</a:t>
            </a:r>
            <a:r>
              <a:rPr lang="zh-CN" altLang="en-US" sz="2400">
                <a:ea typeface="宋体" panose="02010600030101010101" pitchFamily="2" charset="-122"/>
              </a:rPr>
              <a:t>、施工信息发布</a:t>
            </a:r>
          </a:p>
          <a:p>
            <a:pPr lvl="1"/>
            <a:r>
              <a:rPr lang="zh-CN" altLang="en-US" sz="2400" b="1">
                <a:ea typeface="宋体" panose="02010600030101010101" pitchFamily="2" charset="-122"/>
              </a:rPr>
              <a:t>需要提前对社会公众发布断道施工的时限，施工期间交通禁限措施及替代路径。施工公告简介明了，公告不能代替交通诱导和指路标志。</a:t>
            </a:r>
          </a:p>
          <a:p>
            <a:r>
              <a:rPr lang="en-US" altLang="zh-CN" sz="2400">
                <a:ea typeface="宋体" panose="02010600030101010101" pitchFamily="2" charset="-122"/>
              </a:rPr>
              <a:t>4</a:t>
            </a:r>
            <a:r>
              <a:rPr lang="zh-CN" altLang="en-US" sz="2400">
                <a:ea typeface="宋体" panose="02010600030101010101" pitchFamily="2" charset="-122"/>
              </a:rPr>
              <a:t>、多项目要安排工序</a:t>
            </a:r>
          </a:p>
          <a:p>
            <a:pPr lvl="1"/>
            <a:r>
              <a:rPr lang="zh-CN" altLang="en-US" sz="2400" b="1">
                <a:ea typeface="宋体" panose="02010600030101010101" pitchFamily="2" charset="-122"/>
              </a:rPr>
              <a:t>准备多项目建设时，要安排工序，使项目之间有相互促进作用，避免项目间不利影响。</a:t>
            </a:r>
          </a:p>
          <a:p>
            <a:pPr lvl="1"/>
            <a:r>
              <a:rPr lang="zh-CN" altLang="en-US" sz="2400" b="1">
                <a:ea typeface="宋体" panose="02010600030101010101" pitchFamily="2" charset="-122"/>
              </a:rPr>
              <a:t>相同功能的道路，或者用做分流的道路不能与准备建设的项目同时施工。</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13BA25D-44AC-4070-875E-873C2E0BEA63}"/>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DDFCD170-F83E-4585-B0A6-715AFD1A8931}"/>
              </a:ext>
            </a:extLst>
          </p:cNvPr>
          <p:cNvSpPr>
            <a:spLocks noGrp="1"/>
          </p:cNvSpPr>
          <p:nvPr>
            <p:ph type="ftr" sz="quarter" idx="11"/>
          </p:nvPr>
        </p:nvSpPr>
        <p:spPr/>
        <p:txBody>
          <a:bodyPr/>
          <a:lstStyle/>
          <a:p>
            <a:r>
              <a:rPr lang="en-US" altLang="zh-CN"/>
              <a:t>LOGO</a:t>
            </a:r>
          </a:p>
        </p:txBody>
      </p:sp>
      <p:sp>
        <p:nvSpPr>
          <p:cNvPr id="53250" name="Rectangle 2">
            <a:extLst>
              <a:ext uri="{FF2B5EF4-FFF2-40B4-BE49-F238E27FC236}">
                <a16:creationId xmlns:a16="http://schemas.microsoft.com/office/drawing/2014/main" id="{085A37D3-2951-40FA-AEE1-684D12A61995}"/>
              </a:ext>
            </a:extLst>
          </p:cNvPr>
          <p:cNvSpPr>
            <a:spLocks noGrp="1" noChangeArrowheads="1"/>
          </p:cNvSpPr>
          <p:nvPr>
            <p:ph type="title"/>
          </p:nvPr>
        </p:nvSpPr>
        <p:spPr/>
        <p:txBody>
          <a:bodyPr/>
          <a:lstStyle/>
          <a:p>
            <a:r>
              <a:rPr lang="en-US" altLang="zh-CN">
                <a:ea typeface="宋体" panose="02010600030101010101" pitchFamily="2" charset="-122"/>
              </a:rPr>
              <a:t>4.3.4 </a:t>
            </a:r>
            <a:r>
              <a:rPr lang="zh-CN" altLang="en-US">
                <a:ea typeface="宋体" panose="02010600030101010101" pitchFamily="2" charset="-122"/>
              </a:rPr>
              <a:t>道路施工交通组织示例（一）</a:t>
            </a:r>
          </a:p>
        </p:txBody>
      </p:sp>
      <p:sp>
        <p:nvSpPr>
          <p:cNvPr id="53251" name="Rectangle 3">
            <a:extLst>
              <a:ext uri="{FF2B5EF4-FFF2-40B4-BE49-F238E27FC236}">
                <a16:creationId xmlns:a16="http://schemas.microsoft.com/office/drawing/2014/main" id="{F0CF8AC4-8345-4B61-9E9B-CFE7FD0E6A2E}"/>
              </a:ext>
            </a:extLst>
          </p:cNvPr>
          <p:cNvSpPr>
            <a:spLocks noGrp="1" noChangeArrowheads="1"/>
          </p:cNvSpPr>
          <p:nvPr>
            <p:ph type="body" idx="1"/>
          </p:nvPr>
        </p:nvSpPr>
        <p:spPr/>
        <p:txBody>
          <a:bodyPr/>
          <a:lstStyle/>
          <a:p>
            <a:pPr>
              <a:lnSpc>
                <a:spcPct val="90000"/>
              </a:lnSpc>
            </a:pPr>
            <a:r>
              <a:rPr lang="zh-CN" altLang="en-US">
                <a:ea typeface="宋体" panose="02010600030101010101" pitchFamily="2" charset="-122"/>
              </a:rPr>
              <a:t>施工项目：南充下中坝嘉陵江大桥 </a:t>
            </a:r>
          </a:p>
          <a:p>
            <a:pPr>
              <a:lnSpc>
                <a:spcPct val="90000"/>
              </a:lnSpc>
            </a:pPr>
            <a:r>
              <a:rPr lang="zh-CN" altLang="en-US">
                <a:ea typeface="宋体" panose="02010600030101010101" pitchFamily="2" charset="-122"/>
              </a:rPr>
              <a:t>地理位置：南充市顺庆主城区，连接顺庆与高坪城区</a:t>
            </a:r>
          </a:p>
          <a:p>
            <a:pPr>
              <a:lnSpc>
                <a:spcPct val="90000"/>
              </a:lnSpc>
            </a:pPr>
            <a:r>
              <a:rPr lang="zh-CN" altLang="en-US">
                <a:ea typeface="宋体" panose="02010600030101010101" pitchFamily="2" charset="-122"/>
              </a:rPr>
              <a:t>施工直接影响道路：滨江路（南北向主干道，双</a:t>
            </a:r>
            <a:r>
              <a:rPr lang="en-US" altLang="zh-CN">
                <a:ea typeface="宋体" panose="02010600030101010101" pitchFamily="2" charset="-122"/>
              </a:rPr>
              <a:t>6/4</a:t>
            </a:r>
            <a:r>
              <a:rPr lang="zh-CN" altLang="en-US">
                <a:ea typeface="宋体" panose="02010600030101010101" pitchFamily="2" charset="-122"/>
              </a:rPr>
              <a:t>车道），大东街与解放路路口（次干道），高坪区白塔路。</a:t>
            </a:r>
          </a:p>
          <a:p>
            <a:pPr>
              <a:lnSpc>
                <a:spcPct val="90000"/>
              </a:lnSpc>
            </a:pPr>
            <a:r>
              <a:rPr lang="zh-CN" altLang="en-US">
                <a:ea typeface="宋体" panose="02010600030101010101" pitchFamily="2" charset="-122"/>
              </a:rPr>
              <a:t>滨江路说明：除绕城高速以外</a:t>
            </a:r>
          </a:p>
          <a:p>
            <a:pPr lvl="1">
              <a:lnSpc>
                <a:spcPct val="90000"/>
              </a:lnSpc>
            </a:pPr>
            <a:r>
              <a:rPr lang="zh-CN" altLang="en-US" b="1">
                <a:ea typeface="宋体" panose="02010600030101010101" pitchFamily="2" charset="-122"/>
              </a:rPr>
              <a:t>连接嘉陵区与顺庆的两条主干道之一</a:t>
            </a:r>
          </a:p>
          <a:p>
            <a:pPr lvl="1">
              <a:lnSpc>
                <a:spcPct val="90000"/>
              </a:lnSpc>
            </a:pPr>
            <a:r>
              <a:rPr lang="zh-CN" altLang="en-US" b="1">
                <a:ea typeface="宋体" panose="02010600030101010101" pitchFamily="2" charset="-122"/>
              </a:rPr>
              <a:t>连接高坪与嘉陵区（除高速公路桥外，两区无直接连接桥梁）两条主干道之一</a:t>
            </a:r>
          </a:p>
          <a:p>
            <a:pPr lvl="1">
              <a:lnSpc>
                <a:spcPct val="90000"/>
              </a:lnSpc>
            </a:pPr>
            <a:r>
              <a:rPr lang="zh-CN" altLang="en-US" b="1">
                <a:ea typeface="宋体" panose="02010600030101010101" pitchFamily="2" charset="-122"/>
              </a:rPr>
              <a:t>连接嘉陵区与政府新区的最快捷道路。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4E431B87-BEAA-4F3B-8217-5BB34B590CFE}"/>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66EE7DDB-46F8-4BED-AF9A-FA6119D4D4C7}"/>
              </a:ext>
            </a:extLst>
          </p:cNvPr>
          <p:cNvSpPr>
            <a:spLocks noGrp="1"/>
          </p:cNvSpPr>
          <p:nvPr>
            <p:ph type="ftr" sz="quarter" idx="11"/>
          </p:nvPr>
        </p:nvSpPr>
        <p:spPr/>
        <p:txBody>
          <a:bodyPr/>
          <a:lstStyle/>
          <a:p>
            <a:r>
              <a:rPr lang="en-US" altLang="zh-CN"/>
              <a:t>LOGO</a:t>
            </a:r>
          </a:p>
        </p:txBody>
      </p:sp>
      <p:sp>
        <p:nvSpPr>
          <p:cNvPr id="55298" name="Rectangle 2">
            <a:extLst>
              <a:ext uri="{FF2B5EF4-FFF2-40B4-BE49-F238E27FC236}">
                <a16:creationId xmlns:a16="http://schemas.microsoft.com/office/drawing/2014/main" id="{B516F9D0-7203-474F-86BF-381BE61A0B3B}"/>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5299" name="Rectangle 3">
            <a:extLst>
              <a:ext uri="{FF2B5EF4-FFF2-40B4-BE49-F238E27FC236}">
                <a16:creationId xmlns:a16="http://schemas.microsoft.com/office/drawing/2014/main" id="{1919D9D0-4E49-42A1-B158-666EDCFA22CF}"/>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5300" name="Picture 4">
            <a:extLst>
              <a:ext uri="{FF2B5EF4-FFF2-40B4-BE49-F238E27FC236}">
                <a16:creationId xmlns:a16="http://schemas.microsoft.com/office/drawing/2014/main" id="{6B3D79E6-A65C-4BFA-953D-389FDA3EB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52388"/>
            <a:ext cx="7705725" cy="675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8B1A1A40-A053-4396-9BF8-EA19027CA17F}"/>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10247EB4-DA2E-4A27-AEF7-FABC2361DFED}"/>
              </a:ext>
            </a:extLst>
          </p:cNvPr>
          <p:cNvSpPr>
            <a:spLocks noGrp="1"/>
          </p:cNvSpPr>
          <p:nvPr>
            <p:ph type="ftr" sz="quarter" idx="11"/>
          </p:nvPr>
        </p:nvSpPr>
        <p:spPr/>
        <p:txBody>
          <a:bodyPr/>
          <a:lstStyle/>
          <a:p>
            <a:r>
              <a:rPr lang="en-US" altLang="zh-CN"/>
              <a:t>LOGO</a:t>
            </a:r>
          </a:p>
        </p:txBody>
      </p:sp>
      <p:sp>
        <p:nvSpPr>
          <p:cNvPr id="31746" name="Rectangle 2">
            <a:extLst>
              <a:ext uri="{FF2B5EF4-FFF2-40B4-BE49-F238E27FC236}">
                <a16:creationId xmlns:a16="http://schemas.microsoft.com/office/drawing/2014/main" id="{BDD8F868-7820-4B6B-80F2-25A34626786A}"/>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1747" name="Rectangle 3">
            <a:extLst>
              <a:ext uri="{FF2B5EF4-FFF2-40B4-BE49-F238E27FC236}">
                <a16:creationId xmlns:a16="http://schemas.microsoft.com/office/drawing/2014/main" id="{C01DE33E-A6B3-4E9A-B583-EAFFDA5EF376}"/>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1748" name="Picture 4">
            <a:extLst>
              <a:ext uri="{FF2B5EF4-FFF2-40B4-BE49-F238E27FC236}">
                <a16:creationId xmlns:a16="http://schemas.microsoft.com/office/drawing/2014/main" id="{371FBAAE-F940-4F80-BAEB-CD18B6F27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6705600" cy="355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a:extLst>
              <a:ext uri="{FF2B5EF4-FFF2-40B4-BE49-F238E27FC236}">
                <a16:creationId xmlns:a16="http://schemas.microsoft.com/office/drawing/2014/main" id="{516E0F5D-7E8D-4C62-B3D7-E36C3DEC0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8534400" cy="327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1697DE-B0AB-4023-9BE2-BBFCAFF27092}"/>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D3B3A63B-4D47-43C0-8298-7AA26645FEC0}"/>
              </a:ext>
            </a:extLst>
          </p:cNvPr>
          <p:cNvSpPr>
            <a:spLocks noGrp="1"/>
          </p:cNvSpPr>
          <p:nvPr>
            <p:ph type="ftr" sz="quarter" idx="11"/>
          </p:nvPr>
        </p:nvSpPr>
        <p:spPr/>
        <p:txBody>
          <a:bodyPr/>
          <a:lstStyle/>
          <a:p>
            <a:r>
              <a:rPr lang="en-US" altLang="zh-CN"/>
              <a:t>LOGO</a:t>
            </a:r>
          </a:p>
        </p:txBody>
      </p:sp>
      <p:sp>
        <p:nvSpPr>
          <p:cNvPr id="56322" name="Rectangle 2">
            <a:extLst>
              <a:ext uri="{FF2B5EF4-FFF2-40B4-BE49-F238E27FC236}">
                <a16:creationId xmlns:a16="http://schemas.microsoft.com/office/drawing/2014/main" id="{49C6D452-35C6-47AB-9E95-394CBECB3C6D}"/>
              </a:ext>
            </a:extLst>
          </p:cNvPr>
          <p:cNvSpPr>
            <a:spLocks noGrp="1" noChangeArrowheads="1"/>
          </p:cNvSpPr>
          <p:nvPr>
            <p:ph type="title"/>
          </p:nvPr>
        </p:nvSpPr>
        <p:spPr/>
        <p:txBody>
          <a:bodyPr/>
          <a:lstStyle/>
          <a:p>
            <a:r>
              <a:rPr lang="zh-CN" altLang="en-US">
                <a:ea typeface="宋体" panose="02010600030101010101" pitchFamily="2" charset="-122"/>
              </a:rPr>
              <a:t>主要问题</a:t>
            </a:r>
          </a:p>
        </p:txBody>
      </p:sp>
      <p:sp>
        <p:nvSpPr>
          <p:cNvPr id="56323" name="Rectangle 3">
            <a:extLst>
              <a:ext uri="{FF2B5EF4-FFF2-40B4-BE49-F238E27FC236}">
                <a16:creationId xmlns:a16="http://schemas.microsoft.com/office/drawing/2014/main" id="{59F0E054-ECE6-4878-B47C-B8458FB032EB}"/>
              </a:ext>
            </a:extLst>
          </p:cNvPr>
          <p:cNvSpPr>
            <a:spLocks noGrp="1" noChangeArrowheads="1"/>
          </p:cNvSpPr>
          <p:nvPr>
            <p:ph type="body" idx="1"/>
          </p:nvPr>
        </p:nvSpPr>
        <p:spPr/>
        <p:txBody>
          <a:bodyPr/>
          <a:lstStyle/>
          <a:p>
            <a:pPr>
              <a:lnSpc>
                <a:spcPct val="120000"/>
              </a:lnSpc>
            </a:pPr>
            <a:r>
              <a:rPr lang="zh-CN" altLang="en-US">
                <a:ea typeface="宋体" panose="02010600030101010101" pitchFamily="2" charset="-122"/>
              </a:rPr>
              <a:t>施工方案</a:t>
            </a:r>
          </a:p>
          <a:p>
            <a:pPr lvl="1">
              <a:lnSpc>
                <a:spcPct val="120000"/>
              </a:lnSpc>
            </a:pPr>
            <a:r>
              <a:rPr lang="zh-CN" altLang="en-US">
                <a:ea typeface="宋体" panose="02010600030101010101" pitchFamily="2" charset="-122"/>
              </a:rPr>
              <a:t>全断道，工期短，影响大（施工方倾向）</a:t>
            </a:r>
          </a:p>
          <a:p>
            <a:pPr lvl="1">
              <a:lnSpc>
                <a:spcPct val="120000"/>
              </a:lnSpc>
            </a:pPr>
            <a:r>
              <a:rPr lang="zh-CN" altLang="en-US">
                <a:ea typeface="宋体" panose="02010600030101010101" pitchFamily="2" charset="-122"/>
              </a:rPr>
              <a:t>半幅断道，工期长，影响小（交管方倾向）</a:t>
            </a:r>
          </a:p>
          <a:p>
            <a:pPr>
              <a:lnSpc>
                <a:spcPct val="120000"/>
              </a:lnSpc>
            </a:pPr>
            <a:r>
              <a:rPr lang="zh-CN" altLang="en-US">
                <a:ea typeface="宋体" panose="02010600030101010101" pitchFamily="2" charset="-122"/>
              </a:rPr>
              <a:t>对于半幅断道：</a:t>
            </a:r>
          </a:p>
          <a:p>
            <a:pPr lvl="1">
              <a:lnSpc>
                <a:spcPct val="120000"/>
              </a:lnSpc>
            </a:pPr>
            <a:r>
              <a:rPr lang="zh-CN" altLang="en-US">
                <a:ea typeface="宋体" panose="02010600030101010101" pitchFamily="2" charset="-122"/>
              </a:rPr>
              <a:t>保留空间确定，可以有多宽范围通车</a:t>
            </a:r>
          </a:p>
          <a:p>
            <a:pPr lvl="1">
              <a:lnSpc>
                <a:spcPct val="120000"/>
              </a:lnSpc>
            </a:pPr>
            <a:r>
              <a:rPr lang="zh-CN" altLang="en-US">
                <a:ea typeface="宋体" panose="02010600030101010101" pitchFamily="2" charset="-122"/>
              </a:rPr>
              <a:t>通车空间使用方式：单行还是双行</a:t>
            </a:r>
          </a:p>
          <a:p>
            <a:pPr lvl="1">
              <a:lnSpc>
                <a:spcPct val="120000"/>
              </a:lnSpc>
            </a:pPr>
            <a:r>
              <a:rPr lang="zh-CN" altLang="en-US">
                <a:ea typeface="宋体" panose="02010600030101010101" pitchFamily="2" charset="-122"/>
              </a:rPr>
              <a:t>公交线路如何处理</a:t>
            </a:r>
          </a:p>
          <a:p>
            <a:pPr>
              <a:lnSpc>
                <a:spcPct val="120000"/>
              </a:lnSpc>
            </a:pPr>
            <a:endParaRPr lang="en-US" altLang="zh-CN">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EF0389A-05CF-489E-8967-DB13EAD45965}"/>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E497DF2B-218F-4D69-B2CD-70890E116305}"/>
              </a:ext>
            </a:extLst>
          </p:cNvPr>
          <p:cNvSpPr>
            <a:spLocks noGrp="1"/>
          </p:cNvSpPr>
          <p:nvPr>
            <p:ph type="ftr" sz="quarter" idx="11"/>
          </p:nvPr>
        </p:nvSpPr>
        <p:spPr/>
        <p:txBody>
          <a:bodyPr/>
          <a:lstStyle/>
          <a:p>
            <a:r>
              <a:rPr lang="en-US" altLang="zh-CN"/>
              <a:t>LOGO</a:t>
            </a:r>
          </a:p>
        </p:txBody>
      </p:sp>
      <p:sp>
        <p:nvSpPr>
          <p:cNvPr id="57346" name="Rectangle 2">
            <a:extLst>
              <a:ext uri="{FF2B5EF4-FFF2-40B4-BE49-F238E27FC236}">
                <a16:creationId xmlns:a16="http://schemas.microsoft.com/office/drawing/2014/main" id="{15EF07E4-4CCA-4879-97E2-B8E04A17A063}"/>
              </a:ext>
            </a:extLst>
          </p:cNvPr>
          <p:cNvSpPr>
            <a:spLocks noGrp="1" noChangeArrowheads="1"/>
          </p:cNvSpPr>
          <p:nvPr>
            <p:ph type="title"/>
          </p:nvPr>
        </p:nvSpPr>
        <p:spPr/>
        <p:txBody>
          <a:bodyPr/>
          <a:lstStyle/>
          <a:p>
            <a:r>
              <a:rPr lang="zh-CN" altLang="en-US">
                <a:ea typeface="宋体" panose="02010600030101010101" pitchFamily="2" charset="-122"/>
              </a:rPr>
              <a:t>方案选择</a:t>
            </a:r>
          </a:p>
        </p:txBody>
      </p:sp>
      <p:sp>
        <p:nvSpPr>
          <p:cNvPr id="57347" name="Rectangle 3">
            <a:extLst>
              <a:ext uri="{FF2B5EF4-FFF2-40B4-BE49-F238E27FC236}">
                <a16:creationId xmlns:a16="http://schemas.microsoft.com/office/drawing/2014/main" id="{173143F5-9BE7-4F64-89AD-2260AB7997CF}"/>
              </a:ext>
            </a:extLst>
          </p:cNvPr>
          <p:cNvSpPr>
            <a:spLocks noGrp="1" noChangeArrowheads="1"/>
          </p:cNvSpPr>
          <p:nvPr>
            <p:ph type="body" idx="1"/>
          </p:nvPr>
        </p:nvSpPr>
        <p:spPr>
          <a:xfrm>
            <a:off x="457200" y="1447800"/>
            <a:ext cx="8153400" cy="5029200"/>
          </a:xfrm>
        </p:spPr>
        <p:txBody>
          <a:bodyPr/>
          <a:lstStyle/>
          <a:p>
            <a:pPr>
              <a:lnSpc>
                <a:spcPct val="80000"/>
              </a:lnSpc>
            </a:pPr>
            <a:r>
              <a:rPr lang="zh-CN" altLang="en-US" sz="2400">
                <a:ea typeface="宋体" panose="02010600030101010101" pitchFamily="2" charset="-122"/>
              </a:rPr>
              <a:t>半幅断道施工</a:t>
            </a:r>
          </a:p>
          <a:p>
            <a:pPr>
              <a:lnSpc>
                <a:spcPct val="80000"/>
              </a:lnSpc>
            </a:pPr>
            <a:r>
              <a:rPr lang="zh-CN" altLang="en-US" sz="2400">
                <a:ea typeface="宋体" panose="02010600030101010101" pitchFamily="2" charset="-122"/>
              </a:rPr>
              <a:t>强制施工方分两阶段施工，留出</a:t>
            </a:r>
            <a:r>
              <a:rPr lang="en-US" altLang="zh-CN" sz="2400">
                <a:ea typeface="宋体" panose="02010600030101010101" pitchFamily="2" charset="-122"/>
              </a:rPr>
              <a:t>8</a:t>
            </a:r>
            <a:r>
              <a:rPr lang="zh-CN" altLang="en-US" sz="2400">
                <a:ea typeface="宋体" panose="02010600030101010101" pitchFamily="2" charset="-122"/>
              </a:rPr>
              <a:t>米车行通道，同时非机动车行人另有通道通行。</a:t>
            </a:r>
          </a:p>
          <a:p>
            <a:pPr>
              <a:lnSpc>
                <a:spcPct val="80000"/>
              </a:lnSpc>
            </a:pPr>
            <a:r>
              <a:rPr lang="en-US" altLang="zh-CN" sz="2400">
                <a:ea typeface="宋体" panose="02010600030101010101" pitchFamily="2" charset="-122"/>
              </a:rPr>
              <a:t>8</a:t>
            </a:r>
            <a:r>
              <a:rPr lang="zh-CN" altLang="en-US" sz="2400">
                <a:ea typeface="宋体" panose="02010600030101010101" pitchFamily="2" charset="-122"/>
              </a:rPr>
              <a:t>米空间实施单向通行，公交车在施工路段单向通行，反向公交车区域绕行</a:t>
            </a:r>
          </a:p>
          <a:p>
            <a:pPr>
              <a:lnSpc>
                <a:spcPct val="80000"/>
              </a:lnSpc>
            </a:pPr>
            <a:r>
              <a:rPr lang="zh-CN" altLang="en-US" sz="2400">
                <a:ea typeface="宋体" panose="02010600030101010101" pitchFamily="2" charset="-122"/>
              </a:rPr>
              <a:t>由南向北单向符合车流规则，但不易控制，不方便市政府车流进入嘉陵区</a:t>
            </a:r>
          </a:p>
          <a:p>
            <a:pPr>
              <a:lnSpc>
                <a:spcPct val="80000"/>
              </a:lnSpc>
            </a:pPr>
            <a:r>
              <a:rPr lang="zh-CN" altLang="en-US" sz="2400">
                <a:ea typeface="宋体" panose="02010600030101010101" pitchFamily="2" charset="-122"/>
              </a:rPr>
              <a:t>由北向南单向，对由南向北车流在桓子河大桥桥头截流，方便市政府车流进入嘉陵区</a:t>
            </a:r>
          </a:p>
          <a:p>
            <a:pPr>
              <a:lnSpc>
                <a:spcPct val="80000"/>
              </a:lnSpc>
            </a:pPr>
            <a:r>
              <a:rPr lang="zh-CN" altLang="en-US" sz="2400">
                <a:ea typeface="宋体" panose="02010600030101010101" pitchFamily="2" charset="-122"/>
              </a:rPr>
              <a:t>三级分流，“外部诱导，内部管控” 。</a:t>
            </a:r>
          </a:p>
          <a:p>
            <a:pPr>
              <a:lnSpc>
                <a:spcPct val="80000"/>
              </a:lnSpc>
            </a:pPr>
            <a:r>
              <a:rPr lang="zh-CN" altLang="en-US" sz="2400">
                <a:ea typeface="宋体" panose="02010600030101010101" pitchFamily="2" charset="-122"/>
              </a:rPr>
              <a:t>远端绕行，在高速公路和国道进入城区的出入口之前，进行提示。</a:t>
            </a:r>
          </a:p>
          <a:p>
            <a:pPr>
              <a:lnSpc>
                <a:spcPct val="80000"/>
              </a:lnSpc>
            </a:pPr>
            <a:r>
              <a:rPr lang="zh-CN" altLang="en-US" sz="2400">
                <a:ea typeface="宋体" panose="02010600030101010101" pitchFamily="2" charset="-122"/>
              </a:rPr>
              <a:t>绕城高速对南充车辆免费，嘉陵区到城北市政府、嘉陵区到高坪区车辆，通过绕城高速绕行</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A6747EAB-23A0-4B4C-A7A7-5743F6D16358}"/>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62C49864-43C9-451C-99FA-2A37BBA608B7}"/>
              </a:ext>
            </a:extLst>
          </p:cNvPr>
          <p:cNvSpPr>
            <a:spLocks noGrp="1"/>
          </p:cNvSpPr>
          <p:nvPr>
            <p:ph type="ftr" sz="quarter" idx="11"/>
          </p:nvPr>
        </p:nvSpPr>
        <p:spPr/>
        <p:txBody>
          <a:bodyPr/>
          <a:lstStyle/>
          <a:p>
            <a:r>
              <a:rPr lang="en-US" altLang="zh-CN"/>
              <a:t>LOGO</a:t>
            </a:r>
          </a:p>
        </p:txBody>
      </p:sp>
      <p:sp>
        <p:nvSpPr>
          <p:cNvPr id="63490" name="Rectangle 2">
            <a:extLst>
              <a:ext uri="{FF2B5EF4-FFF2-40B4-BE49-F238E27FC236}">
                <a16:creationId xmlns:a16="http://schemas.microsoft.com/office/drawing/2014/main" id="{32EE7F10-1C19-4AC5-A006-82A98ACD726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3491" name="Rectangle 3">
            <a:extLst>
              <a:ext uri="{FF2B5EF4-FFF2-40B4-BE49-F238E27FC236}">
                <a16:creationId xmlns:a16="http://schemas.microsoft.com/office/drawing/2014/main" id="{A5879362-DCC5-4C16-8D8E-EEA6FDAA8CF2}"/>
              </a:ext>
            </a:extLst>
          </p:cNvPr>
          <p:cNvSpPr>
            <a:spLocks noGrp="1" noChangeArrowheads="1"/>
          </p:cNvSpPr>
          <p:nvPr>
            <p:ph type="body" idx="1"/>
          </p:nvPr>
        </p:nvSpPr>
        <p:spPr>
          <a:xfrm>
            <a:off x="457200" y="1447800"/>
            <a:ext cx="1219200" cy="4876800"/>
          </a:xfrm>
        </p:spPr>
        <p:txBody>
          <a:bodyPr/>
          <a:lstStyle/>
          <a:p>
            <a:r>
              <a:rPr lang="zh-CN" altLang="en-US">
                <a:ea typeface="宋体" panose="02010600030101010101" pitchFamily="2" charset="-122"/>
              </a:rPr>
              <a:t>三级分流</a:t>
            </a:r>
          </a:p>
        </p:txBody>
      </p:sp>
      <p:pic>
        <p:nvPicPr>
          <p:cNvPr id="63492" name="Picture 4">
            <a:extLst>
              <a:ext uri="{FF2B5EF4-FFF2-40B4-BE49-F238E27FC236}">
                <a16:creationId xmlns:a16="http://schemas.microsoft.com/office/drawing/2014/main" id="{642BC226-56F2-4DA6-BA6F-EC87DE32A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4800"/>
            <a:ext cx="7134225" cy="633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7A5DC487-72CB-4265-AFCA-EBC41B74003D}"/>
              </a:ext>
            </a:extLst>
          </p:cNvPr>
          <p:cNvSpPr>
            <a:spLocks noGrp="1"/>
          </p:cNvSpPr>
          <p:nvPr>
            <p:ph type="dt" sz="half" idx="10"/>
          </p:nvPr>
        </p:nvSpPr>
        <p:spPr/>
        <p:txBody>
          <a:bodyPr/>
          <a:lstStyle/>
          <a:p>
            <a:r>
              <a:rPr lang="en-US" altLang="zh-CN"/>
              <a:t>www.themegallery.com</a:t>
            </a:r>
          </a:p>
        </p:txBody>
      </p:sp>
      <p:sp>
        <p:nvSpPr>
          <p:cNvPr id="12" name="页脚占位符 4">
            <a:extLst>
              <a:ext uri="{FF2B5EF4-FFF2-40B4-BE49-F238E27FC236}">
                <a16:creationId xmlns:a16="http://schemas.microsoft.com/office/drawing/2014/main" id="{068EA1CD-0E8C-4905-B61E-AAFD952F19B6}"/>
              </a:ext>
            </a:extLst>
          </p:cNvPr>
          <p:cNvSpPr>
            <a:spLocks noGrp="1"/>
          </p:cNvSpPr>
          <p:nvPr>
            <p:ph type="ftr" sz="quarter" idx="11"/>
          </p:nvPr>
        </p:nvSpPr>
        <p:spPr/>
        <p:txBody>
          <a:bodyPr/>
          <a:lstStyle/>
          <a:p>
            <a:r>
              <a:rPr lang="en-US" altLang="zh-CN"/>
              <a:t>LOGO</a:t>
            </a:r>
          </a:p>
        </p:txBody>
      </p:sp>
      <p:sp>
        <p:nvSpPr>
          <p:cNvPr id="64514" name="Rectangle 2">
            <a:extLst>
              <a:ext uri="{FF2B5EF4-FFF2-40B4-BE49-F238E27FC236}">
                <a16:creationId xmlns:a16="http://schemas.microsoft.com/office/drawing/2014/main" id="{E9D621B8-CBF2-4626-AC7A-F102E783625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4515" name="Rectangle 3">
            <a:extLst>
              <a:ext uri="{FF2B5EF4-FFF2-40B4-BE49-F238E27FC236}">
                <a16:creationId xmlns:a16="http://schemas.microsoft.com/office/drawing/2014/main" id="{DB59E9EF-B0E3-407E-86BB-2E45FEA99726}"/>
              </a:ext>
            </a:extLst>
          </p:cNvPr>
          <p:cNvSpPr>
            <a:spLocks noGrp="1" noChangeArrowheads="1"/>
          </p:cNvSpPr>
          <p:nvPr>
            <p:ph type="body" idx="1"/>
          </p:nvPr>
        </p:nvSpPr>
        <p:spPr>
          <a:xfrm>
            <a:off x="457200" y="1447800"/>
            <a:ext cx="990600" cy="4876800"/>
          </a:xfrm>
        </p:spPr>
        <p:txBody>
          <a:bodyPr/>
          <a:lstStyle/>
          <a:p>
            <a:r>
              <a:rPr lang="zh-CN" altLang="en-US">
                <a:ea typeface="宋体" panose="02010600030101010101" pitchFamily="2" charset="-122"/>
              </a:rPr>
              <a:t>远端绕行</a:t>
            </a:r>
          </a:p>
        </p:txBody>
      </p:sp>
      <p:pic>
        <p:nvPicPr>
          <p:cNvPr id="64518" name="Picture 6">
            <a:extLst>
              <a:ext uri="{FF2B5EF4-FFF2-40B4-BE49-F238E27FC236}">
                <a16:creationId xmlns:a16="http://schemas.microsoft.com/office/drawing/2014/main" id="{F57F4410-3E10-4ADF-B362-805AA62BF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38200"/>
            <a:ext cx="7696200" cy="582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21" name="Oval 9">
            <a:extLst>
              <a:ext uri="{FF2B5EF4-FFF2-40B4-BE49-F238E27FC236}">
                <a16:creationId xmlns:a16="http://schemas.microsoft.com/office/drawing/2014/main" id="{58EFC1DC-AF78-438D-9644-B4F02FB10AD6}"/>
              </a:ext>
            </a:extLst>
          </p:cNvPr>
          <p:cNvSpPr>
            <a:spLocks noChangeArrowheads="1"/>
          </p:cNvSpPr>
          <p:nvPr/>
        </p:nvSpPr>
        <p:spPr bwMode="auto">
          <a:xfrm>
            <a:off x="5181600" y="1143000"/>
            <a:ext cx="1066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4" name="Oval 12">
            <a:extLst>
              <a:ext uri="{FF2B5EF4-FFF2-40B4-BE49-F238E27FC236}">
                <a16:creationId xmlns:a16="http://schemas.microsoft.com/office/drawing/2014/main" id="{5D79C22B-52E2-4AB2-A6E1-6B2AC7DD3565}"/>
              </a:ext>
            </a:extLst>
          </p:cNvPr>
          <p:cNvSpPr>
            <a:spLocks noChangeArrowheads="1"/>
          </p:cNvSpPr>
          <p:nvPr/>
        </p:nvSpPr>
        <p:spPr bwMode="auto">
          <a:xfrm>
            <a:off x="4267200" y="3124200"/>
            <a:ext cx="1066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5" name="Oval 13">
            <a:extLst>
              <a:ext uri="{FF2B5EF4-FFF2-40B4-BE49-F238E27FC236}">
                <a16:creationId xmlns:a16="http://schemas.microsoft.com/office/drawing/2014/main" id="{2955320E-F63E-476C-9325-C68BCC5FEA04}"/>
              </a:ext>
            </a:extLst>
          </p:cNvPr>
          <p:cNvSpPr>
            <a:spLocks noChangeArrowheads="1"/>
          </p:cNvSpPr>
          <p:nvPr/>
        </p:nvSpPr>
        <p:spPr bwMode="auto">
          <a:xfrm>
            <a:off x="3200400" y="4876800"/>
            <a:ext cx="1066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6" name="Oval 14">
            <a:extLst>
              <a:ext uri="{FF2B5EF4-FFF2-40B4-BE49-F238E27FC236}">
                <a16:creationId xmlns:a16="http://schemas.microsoft.com/office/drawing/2014/main" id="{92770DCA-D7F5-4742-AF6C-9E83AFA814D5}"/>
              </a:ext>
            </a:extLst>
          </p:cNvPr>
          <p:cNvSpPr>
            <a:spLocks noChangeArrowheads="1"/>
          </p:cNvSpPr>
          <p:nvPr/>
        </p:nvSpPr>
        <p:spPr bwMode="auto">
          <a:xfrm>
            <a:off x="5334000" y="3657600"/>
            <a:ext cx="1066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a:extLst>
              <a:ext uri="{FF2B5EF4-FFF2-40B4-BE49-F238E27FC236}">
                <a16:creationId xmlns:a16="http://schemas.microsoft.com/office/drawing/2014/main" id="{F63BD83A-474E-6100-4BB2-ACB5522AE08B}"/>
              </a:ext>
            </a:extLst>
          </p:cNvPr>
          <p:cNvSpPr/>
          <p:nvPr/>
        </p:nvSpPr>
        <p:spPr bwMode="auto">
          <a:xfrm rot="1222546">
            <a:off x="4298270" y="3974969"/>
            <a:ext cx="553559" cy="242917"/>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A70F3FA7-5ACF-E22A-EE3E-208B2B80B20A}"/>
              </a:ext>
            </a:extLst>
          </p:cNvPr>
          <p:cNvSpPr txBox="1"/>
          <p:nvPr/>
        </p:nvSpPr>
        <p:spPr>
          <a:xfrm>
            <a:off x="1937783" y="877891"/>
            <a:ext cx="1853609" cy="646331"/>
          </a:xfrm>
          <a:prstGeom prst="rect">
            <a:avLst/>
          </a:prstGeom>
          <a:solidFill>
            <a:schemeClr val="bg1"/>
          </a:solidFill>
          <a:ln>
            <a:solidFill>
              <a:srgbClr val="FF0000"/>
            </a:solidFill>
          </a:ln>
        </p:spPr>
        <p:txBody>
          <a:bodyPr wrap="square" rtlCol="0">
            <a:spAutoFit/>
          </a:bodyPr>
          <a:lstStyle/>
          <a:p>
            <a:pPr algn="l"/>
            <a:r>
              <a:rPr lang="zh-CN" altLang="zh-CN" sz="1800" b="1" kern="100" dirty="0">
                <a:solidFill>
                  <a:srgbClr val="00B0F0"/>
                </a:solidFill>
                <a:effectLst/>
                <a:latin typeface="交通标志专用字体" panose="02010800040101010101" pitchFamily="2" charset="-122"/>
                <a:ea typeface="交通标志专用字体" panose="02010800040101010101" pitchFamily="2" charset="-122"/>
                <a:cs typeface="Times New Roman" panose="02020603050405020304" pitchFamily="18" charset="0"/>
              </a:rPr>
              <a:t>城北</a:t>
            </a:r>
            <a:r>
              <a:rPr lang="en-US" altLang="zh-CN" sz="1800" b="1" kern="100" dirty="0">
                <a:solidFill>
                  <a:srgbClr val="00B0F0"/>
                </a:solidFill>
                <a:effectLst/>
                <a:latin typeface="交通标志专用字体" panose="02010800040101010101" pitchFamily="2" charset="-122"/>
                <a:ea typeface="交通标志专用字体" panose="02010800040101010101" pitchFamily="2" charset="-122"/>
              </a:rPr>
              <a:t>G212</a:t>
            </a:r>
            <a:r>
              <a:rPr lang="zh-CN" altLang="zh-CN" sz="1800" b="1" kern="100" dirty="0">
                <a:solidFill>
                  <a:srgbClr val="00B0F0"/>
                </a:solidFill>
                <a:effectLst/>
                <a:latin typeface="交通标志专用字体" panose="02010800040101010101" pitchFamily="2" charset="-122"/>
                <a:ea typeface="交通标志专用字体" panose="02010800040101010101" pitchFamily="2" charset="-122"/>
                <a:cs typeface="Times New Roman" panose="02020603050405020304" pitchFamily="18" charset="0"/>
              </a:rPr>
              <a:t>与绕城高速相交出口</a:t>
            </a:r>
            <a:endParaRPr lang="zh-CN" altLang="en-US" dirty="0">
              <a:solidFill>
                <a:srgbClr val="00B0F0"/>
              </a:solidFill>
              <a:latin typeface="交通标志专用字体" panose="02010800040101010101" pitchFamily="2" charset="-122"/>
              <a:ea typeface="交通标志专用字体" panose="02010800040101010101" pitchFamily="2" charset="-122"/>
            </a:endParaRPr>
          </a:p>
        </p:txBody>
      </p:sp>
      <p:cxnSp>
        <p:nvCxnSpPr>
          <p:cNvPr id="5" name="直接箭头连接符 4">
            <a:extLst>
              <a:ext uri="{FF2B5EF4-FFF2-40B4-BE49-F238E27FC236}">
                <a16:creationId xmlns:a16="http://schemas.microsoft.com/office/drawing/2014/main" id="{23ECCE29-0D71-6915-ED8D-F0C1DAE1A7FF}"/>
              </a:ext>
            </a:extLst>
          </p:cNvPr>
          <p:cNvCxnSpPr/>
          <p:nvPr/>
        </p:nvCxnSpPr>
        <p:spPr bwMode="auto">
          <a:xfrm>
            <a:off x="3810000" y="1215233"/>
            <a:ext cx="914400" cy="27384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35EDEB57-688B-5B2C-0244-FDB1D4A71BF3}"/>
              </a:ext>
            </a:extLst>
          </p:cNvPr>
          <p:cNvSpPr txBox="1"/>
          <p:nvPr/>
        </p:nvSpPr>
        <p:spPr>
          <a:xfrm>
            <a:off x="1600200" y="5863556"/>
            <a:ext cx="1853609" cy="646331"/>
          </a:xfrm>
          <a:prstGeom prst="rect">
            <a:avLst/>
          </a:prstGeom>
          <a:solidFill>
            <a:schemeClr val="bg1"/>
          </a:solidFill>
          <a:ln>
            <a:solidFill>
              <a:srgbClr val="FF0000"/>
            </a:solidFill>
          </a:ln>
        </p:spPr>
        <p:txBody>
          <a:bodyPr wrap="square" rtlCol="0">
            <a:spAutoFit/>
          </a:bodyPr>
          <a:lstStyle/>
          <a:p>
            <a:pPr algn="l"/>
            <a:r>
              <a:rPr lang="zh-CN" altLang="zh-CN" kern="100" dirty="0">
                <a:solidFill>
                  <a:srgbClr val="00B0F0"/>
                </a:solidFill>
                <a:latin typeface="交通标志专用字体" panose="02010800040101010101" pitchFamily="2" charset="-122"/>
                <a:ea typeface="交通标志专用字体" panose="02010800040101010101" pitchFamily="2" charset="-122"/>
                <a:cs typeface="Times New Roman" panose="02020603050405020304" pitchFamily="18" charset="0"/>
              </a:rPr>
              <a:t>成南高速与</a:t>
            </a:r>
            <a:r>
              <a:rPr lang="zh-CN" altLang="zh-CN" sz="1800" b="1" kern="100" dirty="0">
                <a:solidFill>
                  <a:srgbClr val="00B0F0"/>
                </a:solidFill>
                <a:effectLst/>
                <a:latin typeface="交通标志专用字体" panose="02010800040101010101" pitchFamily="2" charset="-122"/>
                <a:ea typeface="交通标志专用字体" panose="02010800040101010101" pitchFamily="2" charset="-122"/>
                <a:cs typeface="Times New Roman" panose="02020603050405020304" pitchFamily="18" charset="0"/>
              </a:rPr>
              <a:t>绕城高速</a:t>
            </a:r>
            <a:r>
              <a:rPr lang="zh-CN" altLang="en-US" sz="1800" b="1" kern="100" dirty="0">
                <a:solidFill>
                  <a:srgbClr val="00B0F0"/>
                </a:solidFill>
                <a:effectLst/>
                <a:latin typeface="交通标志专用字体" panose="02010800040101010101" pitchFamily="2" charset="-122"/>
                <a:ea typeface="交通标志专用字体" panose="02010800040101010101" pitchFamily="2" charset="-122"/>
                <a:cs typeface="Times New Roman" panose="02020603050405020304" pitchFamily="18" charset="0"/>
              </a:rPr>
              <a:t>立交</a:t>
            </a:r>
            <a:endParaRPr lang="zh-CN" altLang="en-US" dirty="0">
              <a:solidFill>
                <a:srgbClr val="00B0F0"/>
              </a:solidFill>
              <a:latin typeface="交通标志专用字体" panose="02010800040101010101" pitchFamily="2" charset="-122"/>
              <a:ea typeface="交通标志专用字体" panose="02010800040101010101" pitchFamily="2" charset="-122"/>
            </a:endParaRPr>
          </a:p>
        </p:txBody>
      </p:sp>
      <p:cxnSp>
        <p:nvCxnSpPr>
          <p:cNvPr id="8" name="直接箭头连接符 7">
            <a:extLst>
              <a:ext uri="{FF2B5EF4-FFF2-40B4-BE49-F238E27FC236}">
                <a16:creationId xmlns:a16="http://schemas.microsoft.com/office/drawing/2014/main" id="{C929E01A-153B-1D0C-C976-65BDFCC07D37}"/>
              </a:ext>
            </a:extLst>
          </p:cNvPr>
          <p:cNvCxnSpPr>
            <a:stCxn id="7" idx="0"/>
          </p:cNvCxnSpPr>
          <p:nvPr/>
        </p:nvCxnSpPr>
        <p:spPr bwMode="auto">
          <a:xfrm flipH="1" flipV="1">
            <a:off x="2057400" y="5257123"/>
            <a:ext cx="469605" cy="60643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6226AEE4-02A7-2725-2CBD-2EE959B621EF}"/>
              </a:ext>
            </a:extLst>
          </p:cNvPr>
          <p:cNvSpPr txBox="1"/>
          <p:nvPr/>
        </p:nvSpPr>
        <p:spPr>
          <a:xfrm>
            <a:off x="4860818" y="4495800"/>
            <a:ext cx="1143000" cy="369332"/>
          </a:xfrm>
          <a:prstGeom prst="rect">
            <a:avLst/>
          </a:prstGeom>
          <a:solidFill>
            <a:schemeClr val="bg1"/>
          </a:solidFill>
          <a:ln>
            <a:solidFill>
              <a:srgbClr val="FF0000"/>
            </a:solidFill>
          </a:ln>
        </p:spPr>
        <p:txBody>
          <a:bodyPr wrap="square" rtlCol="0">
            <a:spAutoFit/>
          </a:bodyPr>
          <a:lstStyle/>
          <a:p>
            <a:pPr algn="l"/>
            <a:r>
              <a:rPr lang="zh-CN" altLang="en-US" kern="100" dirty="0">
                <a:solidFill>
                  <a:srgbClr val="00B0F0"/>
                </a:solidFill>
                <a:latin typeface="交通标志专用字体" panose="02010800040101010101" pitchFamily="2" charset="-122"/>
                <a:ea typeface="交通标志专用字体" panose="02010800040101010101" pitchFamily="2" charset="-122"/>
                <a:cs typeface="Times New Roman" panose="02020603050405020304" pitchFamily="18" charset="0"/>
              </a:rPr>
              <a:t>项目位置</a:t>
            </a:r>
            <a:endParaRPr lang="zh-CN" altLang="en-US" dirty="0">
              <a:solidFill>
                <a:srgbClr val="00B0F0"/>
              </a:solidFill>
              <a:latin typeface="交通标志专用字体" panose="02010800040101010101" pitchFamily="2" charset="-122"/>
              <a:ea typeface="交通标志专用字体" panose="02010800040101010101" pitchFamily="2" charset="-122"/>
            </a:endParaRPr>
          </a:p>
        </p:txBody>
      </p:sp>
      <p:cxnSp>
        <p:nvCxnSpPr>
          <p:cNvPr id="16" name="直接箭头连接符 15">
            <a:extLst>
              <a:ext uri="{FF2B5EF4-FFF2-40B4-BE49-F238E27FC236}">
                <a16:creationId xmlns:a16="http://schemas.microsoft.com/office/drawing/2014/main" id="{D5DAE108-4284-E9B2-67C2-298FA6546C33}"/>
              </a:ext>
            </a:extLst>
          </p:cNvPr>
          <p:cNvCxnSpPr>
            <a:cxnSpLocks/>
            <a:stCxn id="15" idx="0"/>
          </p:cNvCxnSpPr>
          <p:nvPr/>
        </p:nvCxnSpPr>
        <p:spPr bwMode="auto">
          <a:xfrm flipH="1" flipV="1">
            <a:off x="4572000" y="4098925"/>
            <a:ext cx="860318" cy="396875"/>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21"/>
                                        </p:tgtEl>
                                        <p:attrNameLst>
                                          <p:attrName>style.visibility</p:attrName>
                                        </p:attrNameLst>
                                      </p:cBhvr>
                                      <p:to>
                                        <p:strVal val="visible"/>
                                      </p:to>
                                    </p:set>
                                    <p:animEffect transition="in" filter="blinds(horizontal)">
                                      <p:cBhvr>
                                        <p:cTn id="7" dur="500"/>
                                        <p:tgtEl>
                                          <p:spTgt spid="64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24"/>
                                        </p:tgtEl>
                                        <p:attrNameLst>
                                          <p:attrName>style.visibility</p:attrName>
                                        </p:attrNameLst>
                                      </p:cBhvr>
                                      <p:to>
                                        <p:strVal val="visible"/>
                                      </p:to>
                                    </p:set>
                                    <p:animEffect transition="in" filter="blinds(horizontal)">
                                      <p:cBhvr>
                                        <p:cTn id="12" dur="500"/>
                                        <p:tgtEl>
                                          <p:spTgt spid="645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4525"/>
                                        </p:tgtEl>
                                        <p:attrNameLst>
                                          <p:attrName>style.visibility</p:attrName>
                                        </p:attrNameLst>
                                      </p:cBhvr>
                                      <p:to>
                                        <p:strVal val="visible"/>
                                      </p:to>
                                    </p:set>
                                    <p:animEffect transition="in" filter="blinds(horizontal)">
                                      <p:cBhvr>
                                        <p:cTn id="17" dur="500"/>
                                        <p:tgtEl>
                                          <p:spTgt spid="645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4526"/>
                                        </p:tgtEl>
                                        <p:attrNameLst>
                                          <p:attrName>style.visibility</p:attrName>
                                        </p:attrNameLst>
                                      </p:cBhvr>
                                      <p:to>
                                        <p:strVal val="visible"/>
                                      </p:to>
                                    </p:set>
                                    <p:animEffect transition="in" filter="blinds(horizontal)">
                                      <p:cBhvr>
                                        <p:cTn id="22" dur="500"/>
                                        <p:tgtEl>
                                          <p:spTgt spid="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5A72066B-C7F0-4800-B0EB-CD409EC1CC15}"/>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72E0D5EC-5F39-4991-ADC5-50BED8D63FA5}"/>
              </a:ext>
            </a:extLst>
          </p:cNvPr>
          <p:cNvSpPr>
            <a:spLocks noGrp="1"/>
          </p:cNvSpPr>
          <p:nvPr>
            <p:ph type="ftr" sz="quarter" idx="11"/>
          </p:nvPr>
        </p:nvSpPr>
        <p:spPr/>
        <p:txBody>
          <a:bodyPr/>
          <a:lstStyle/>
          <a:p>
            <a:r>
              <a:rPr lang="en-US" altLang="zh-CN"/>
              <a:t>LOGO</a:t>
            </a:r>
          </a:p>
        </p:txBody>
      </p:sp>
      <p:sp>
        <p:nvSpPr>
          <p:cNvPr id="61442" name="Rectangle 2">
            <a:extLst>
              <a:ext uri="{FF2B5EF4-FFF2-40B4-BE49-F238E27FC236}">
                <a16:creationId xmlns:a16="http://schemas.microsoft.com/office/drawing/2014/main" id="{97D54392-C31C-45EE-8482-F33096EED89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1443" name="Rectangle 3">
            <a:extLst>
              <a:ext uri="{FF2B5EF4-FFF2-40B4-BE49-F238E27FC236}">
                <a16:creationId xmlns:a16="http://schemas.microsoft.com/office/drawing/2014/main" id="{3AC2BA0A-BA7F-403A-9B66-E02E3AA49744}"/>
              </a:ext>
            </a:extLst>
          </p:cNvPr>
          <p:cNvSpPr>
            <a:spLocks noGrp="1" noChangeArrowheads="1"/>
          </p:cNvSpPr>
          <p:nvPr>
            <p:ph type="body" idx="1"/>
          </p:nvPr>
        </p:nvSpPr>
        <p:spPr/>
        <p:txBody>
          <a:bodyPr/>
          <a:lstStyle/>
          <a:p>
            <a:r>
              <a:rPr lang="zh-CN" altLang="en-US" sz="2400">
                <a:ea typeface="宋体" panose="02010600030101010101" pitchFamily="2" charset="-122"/>
              </a:rPr>
              <a:t>复杂方案，在南北向次干道和支路实施单行道系统，缓解交通压力。设置较多绕行标志。</a:t>
            </a:r>
          </a:p>
          <a:p>
            <a:endParaRPr lang="en-US" altLang="zh-CN" sz="2400">
              <a:ea typeface="宋体" panose="02010600030101010101" pitchFamily="2" charset="-122"/>
            </a:endParaRPr>
          </a:p>
        </p:txBody>
      </p:sp>
      <p:pic>
        <p:nvPicPr>
          <p:cNvPr id="61444" name="Picture 4">
            <a:extLst>
              <a:ext uri="{FF2B5EF4-FFF2-40B4-BE49-F238E27FC236}">
                <a16:creationId xmlns:a16="http://schemas.microsoft.com/office/drawing/2014/main" id="{BB7A2853-8D0A-4E04-9B78-FDC79E83E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80010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5608B602-408C-4E3F-8EB7-FD6BB0A451B2}"/>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A16AA2E4-E288-4DA4-8D08-38406999B897}"/>
              </a:ext>
            </a:extLst>
          </p:cNvPr>
          <p:cNvSpPr>
            <a:spLocks noGrp="1"/>
          </p:cNvSpPr>
          <p:nvPr>
            <p:ph type="ftr" sz="quarter" idx="11"/>
          </p:nvPr>
        </p:nvSpPr>
        <p:spPr/>
        <p:txBody>
          <a:bodyPr/>
          <a:lstStyle/>
          <a:p>
            <a:r>
              <a:rPr lang="en-US" altLang="zh-CN"/>
              <a:t>LOGO</a:t>
            </a:r>
          </a:p>
        </p:txBody>
      </p:sp>
      <p:sp>
        <p:nvSpPr>
          <p:cNvPr id="62466" name="Rectangle 2">
            <a:extLst>
              <a:ext uri="{FF2B5EF4-FFF2-40B4-BE49-F238E27FC236}">
                <a16:creationId xmlns:a16="http://schemas.microsoft.com/office/drawing/2014/main" id="{DA82D0A9-C29C-4CA1-A459-0F14612C174C}"/>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2467" name="Rectangle 3">
            <a:extLst>
              <a:ext uri="{FF2B5EF4-FFF2-40B4-BE49-F238E27FC236}">
                <a16:creationId xmlns:a16="http://schemas.microsoft.com/office/drawing/2014/main" id="{7F04152B-1477-43E9-86B6-86B1B8A3E5E4}"/>
              </a:ext>
            </a:extLst>
          </p:cNvPr>
          <p:cNvSpPr>
            <a:spLocks noGrp="1" noChangeArrowheads="1"/>
          </p:cNvSpPr>
          <p:nvPr>
            <p:ph type="body" idx="1"/>
          </p:nvPr>
        </p:nvSpPr>
        <p:spPr/>
        <p:txBody>
          <a:bodyPr/>
          <a:lstStyle/>
          <a:p>
            <a:r>
              <a:rPr lang="zh-CN" altLang="en-US">
                <a:ea typeface="宋体" panose="02010600030101010101" pitchFamily="2" charset="-122"/>
              </a:rPr>
              <a:t>简单方案</a:t>
            </a:r>
          </a:p>
          <a:p>
            <a:pPr lvl="1"/>
            <a:r>
              <a:rPr lang="zh-CN" altLang="en-US">
                <a:ea typeface="宋体" panose="02010600030101010101" pitchFamily="2" charset="-122"/>
              </a:rPr>
              <a:t>由北向南单向，不组织单行道，只在在桓子河大桥桥头对由南向北车流截流。</a:t>
            </a:r>
          </a:p>
          <a:p>
            <a:pPr lvl="1"/>
            <a:r>
              <a:rPr lang="zh-CN" altLang="en-US">
                <a:ea typeface="宋体" panose="02010600030101010101" pitchFamily="2" charset="-122"/>
              </a:rPr>
              <a:t>减少绕行标志牌</a:t>
            </a:r>
          </a:p>
        </p:txBody>
      </p:sp>
      <p:pic>
        <p:nvPicPr>
          <p:cNvPr id="62468" name="Picture 4">
            <a:extLst>
              <a:ext uri="{FF2B5EF4-FFF2-40B4-BE49-F238E27FC236}">
                <a16:creationId xmlns:a16="http://schemas.microsoft.com/office/drawing/2014/main" id="{727FE95C-2936-4C65-97ED-8BA44AE8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971800"/>
            <a:ext cx="4267200" cy="353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2A64F4BE-5531-431F-9CC3-F01113E01732}"/>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A4EBD935-C450-46A1-AA48-89AD49F55395}"/>
              </a:ext>
            </a:extLst>
          </p:cNvPr>
          <p:cNvSpPr>
            <a:spLocks noGrp="1"/>
          </p:cNvSpPr>
          <p:nvPr>
            <p:ph type="ftr" sz="quarter" idx="11"/>
          </p:nvPr>
        </p:nvSpPr>
        <p:spPr/>
        <p:txBody>
          <a:bodyPr/>
          <a:lstStyle/>
          <a:p>
            <a:r>
              <a:rPr lang="en-US" altLang="zh-CN"/>
              <a:t>LOGO</a:t>
            </a:r>
          </a:p>
        </p:txBody>
      </p:sp>
      <p:sp>
        <p:nvSpPr>
          <p:cNvPr id="65538" name="Rectangle 2">
            <a:extLst>
              <a:ext uri="{FF2B5EF4-FFF2-40B4-BE49-F238E27FC236}">
                <a16:creationId xmlns:a16="http://schemas.microsoft.com/office/drawing/2014/main" id="{A28B5FC5-6EBC-460D-83AE-1B09A27F124A}"/>
              </a:ext>
            </a:extLst>
          </p:cNvPr>
          <p:cNvSpPr>
            <a:spLocks noGrp="1" noChangeArrowheads="1"/>
          </p:cNvSpPr>
          <p:nvPr>
            <p:ph type="title"/>
          </p:nvPr>
        </p:nvSpPr>
        <p:spPr/>
        <p:txBody>
          <a:bodyPr/>
          <a:lstStyle/>
          <a:p>
            <a:r>
              <a:rPr lang="en-US" altLang="zh-CN">
                <a:ea typeface="宋体" panose="02010600030101010101" pitchFamily="2" charset="-122"/>
              </a:rPr>
              <a:t>4.3.5 </a:t>
            </a:r>
            <a:r>
              <a:rPr lang="zh-CN" altLang="en-US">
                <a:ea typeface="宋体" panose="02010600030101010101" pitchFamily="2" charset="-122"/>
              </a:rPr>
              <a:t>道路施工交通组织示例（二）</a:t>
            </a:r>
          </a:p>
        </p:txBody>
      </p:sp>
      <p:sp>
        <p:nvSpPr>
          <p:cNvPr id="65539" name="Rectangle 3">
            <a:extLst>
              <a:ext uri="{FF2B5EF4-FFF2-40B4-BE49-F238E27FC236}">
                <a16:creationId xmlns:a16="http://schemas.microsoft.com/office/drawing/2014/main" id="{B7D8558F-7444-46B0-8661-7592E196A105}"/>
              </a:ext>
            </a:extLst>
          </p:cNvPr>
          <p:cNvSpPr>
            <a:spLocks noGrp="1" noChangeArrowheads="1"/>
          </p:cNvSpPr>
          <p:nvPr>
            <p:ph type="body" idx="1"/>
          </p:nvPr>
        </p:nvSpPr>
        <p:spPr/>
        <p:txBody>
          <a:bodyPr/>
          <a:lstStyle/>
          <a:p>
            <a:r>
              <a:rPr lang="zh-CN" altLang="en-US">
                <a:ea typeface="宋体" panose="02010600030101010101" pitchFamily="2" charset="-122"/>
              </a:rPr>
              <a:t>施工项目：南充市西河路全线雨水管道改造 </a:t>
            </a:r>
          </a:p>
          <a:p>
            <a:r>
              <a:rPr lang="zh-CN" altLang="en-US">
                <a:ea typeface="宋体" panose="02010600030101010101" pitchFamily="2" charset="-122"/>
              </a:rPr>
              <a:t>地理位置：南充市顺庆主城区南北向主干道之一</a:t>
            </a:r>
          </a:p>
          <a:p>
            <a:r>
              <a:rPr lang="zh-CN" altLang="en-US">
                <a:ea typeface="宋体" panose="02010600030101010101" pitchFamily="2" charset="-122"/>
              </a:rPr>
              <a:t>施工直接影响道路：西河路全线，相交路口。</a:t>
            </a:r>
          </a:p>
          <a:p>
            <a:r>
              <a:rPr lang="zh-CN" altLang="en-US">
                <a:ea typeface="宋体" panose="02010600030101010101" pitchFamily="2" charset="-122"/>
              </a:rPr>
              <a:t>中央施工，两侧各预留</a:t>
            </a:r>
            <a:r>
              <a:rPr lang="en-US" altLang="zh-CN">
                <a:ea typeface="宋体" panose="02010600030101010101" pitchFamily="2" charset="-122"/>
              </a:rPr>
              <a:t>7</a:t>
            </a:r>
            <a:r>
              <a:rPr lang="zh-CN" altLang="en-US">
                <a:ea typeface="宋体" panose="02010600030101010101" pitchFamily="2" charset="-122"/>
              </a:rPr>
              <a:t>至</a:t>
            </a:r>
            <a:r>
              <a:rPr lang="en-US" altLang="zh-CN">
                <a:ea typeface="宋体" panose="02010600030101010101" pitchFamily="2" charset="-122"/>
              </a:rPr>
              <a:t>9</a:t>
            </a:r>
            <a:r>
              <a:rPr lang="zh-CN" altLang="en-US">
                <a:ea typeface="宋体" panose="02010600030101010101" pitchFamily="2" charset="-122"/>
              </a:rPr>
              <a:t>米车道。</a:t>
            </a:r>
          </a:p>
          <a:p>
            <a:endParaRPr lang="en-US" altLang="zh-CN">
              <a:ea typeface="宋体" panose="02010600030101010101" pitchFamily="2" charset="-122"/>
            </a:endParaRPr>
          </a:p>
        </p:txBody>
      </p:sp>
      <p:pic>
        <p:nvPicPr>
          <p:cNvPr id="65541" name="图片 30">
            <a:extLst>
              <a:ext uri="{FF2B5EF4-FFF2-40B4-BE49-F238E27FC236}">
                <a16:creationId xmlns:a16="http://schemas.microsoft.com/office/drawing/2014/main" id="{EC8BBEAD-638A-437A-8001-7AF4D7438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505200"/>
            <a:ext cx="58674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3565A883-281A-468D-A16B-4C77345DD0B6}"/>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41EE7462-69AB-488B-9F5D-EAD9ACBD9CC4}"/>
              </a:ext>
            </a:extLst>
          </p:cNvPr>
          <p:cNvSpPr>
            <a:spLocks noGrp="1"/>
          </p:cNvSpPr>
          <p:nvPr>
            <p:ph type="ftr" sz="quarter" idx="11"/>
          </p:nvPr>
        </p:nvSpPr>
        <p:spPr/>
        <p:txBody>
          <a:bodyPr/>
          <a:lstStyle/>
          <a:p>
            <a:r>
              <a:rPr lang="en-US" altLang="zh-CN"/>
              <a:t>LOGO</a:t>
            </a:r>
          </a:p>
        </p:txBody>
      </p:sp>
      <p:sp>
        <p:nvSpPr>
          <p:cNvPr id="58370" name="Rectangle 2">
            <a:extLst>
              <a:ext uri="{FF2B5EF4-FFF2-40B4-BE49-F238E27FC236}">
                <a16:creationId xmlns:a16="http://schemas.microsoft.com/office/drawing/2014/main" id="{EA39524F-D54F-4ACB-8F27-D0AA8F21A01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8371" name="Rectangle 3">
            <a:extLst>
              <a:ext uri="{FF2B5EF4-FFF2-40B4-BE49-F238E27FC236}">
                <a16:creationId xmlns:a16="http://schemas.microsoft.com/office/drawing/2014/main" id="{46C85BC8-134D-4B27-ADCC-ADBEC8478835}"/>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8372" name="Picture 4">
            <a:extLst>
              <a:ext uri="{FF2B5EF4-FFF2-40B4-BE49-F238E27FC236}">
                <a16:creationId xmlns:a16="http://schemas.microsoft.com/office/drawing/2014/main" id="{250C1446-29EB-4FB8-94EF-C35FEA76C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61" t="13116"/>
          <a:stretch>
            <a:fillRect/>
          </a:stretch>
        </p:blipFill>
        <p:spPr bwMode="auto">
          <a:xfrm>
            <a:off x="2286000" y="0"/>
            <a:ext cx="53816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2023F2D8-37EF-4FF0-A83E-A3516579744F}"/>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FA3F5DC0-20CD-4772-B10D-D8B591F4E569}"/>
              </a:ext>
            </a:extLst>
          </p:cNvPr>
          <p:cNvSpPr>
            <a:spLocks noGrp="1"/>
          </p:cNvSpPr>
          <p:nvPr>
            <p:ph type="ftr" sz="quarter" idx="11"/>
          </p:nvPr>
        </p:nvSpPr>
        <p:spPr/>
        <p:txBody>
          <a:bodyPr/>
          <a:lstStyle/>
          <a:p>
            <a:r>
              <a:rPr lang="en-US" altLang="zh-CN"/>
              <a:t>LOGO</a:t>
            </a:r>
          </a:p>
        </p:txBody>
      </p:sp>
      <p:sp>
        <p:nvSpPr>
          <p:cNvPr id="59394" name="Rectangle 2">
            <a:extLst>
              <a:ext uri="{FF2B5EF4-FFF2-40B4-BE49-F238E27FC236}">
                <a16:creationId xmlns:a16="http://schemas.microsoft.com/office/drawing/2014/main" id="{A75D2576-B333-4BFD-B4E0-FE3E77233EC0}"/>
              </a:ext>
            </a:extLst>
          </p:cNvPr>
          <p:cNvSpPr>
            <a:spLocks noGrp="1" noChangeArrowheads="1"/>
          </p:cNvSpPr>
          <p:nvPr>
            <p:ph type="title"/>
          </p:nvPr>
        </p:nvSpPr>
        <p:spPr/>
        <p:txBody>
          <a:bodyPr/>
          <a:lstStyle/>
          <a:p>
            <a:endParaRPr lang="zh-CN" altLang="zh-CN">
              <a:ea typeface="宋体" panose="02010600030101010101" pitchFamily="2" charset="-122"/>
            </a:endParaRPr>
          </a:p>
        </p:txBody>
      </p:sp>
      <p:pic>
        <p:nvPicPr>
          <p:cNvPr id="59396" name="Picture 4">
            <a:extLst>
              <a:ext uri="{FF2B5EF4-FFF2-40B4-BE49-F238E27FC236}">
                <a16:creationId xmlns:a16="http://schemas.microsoft.com/office/drawing/2014/main" id="{A8680551-8AF1-4D7D-94B2-7AF64665E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83" t="28531" r="12166" b="25314"/>
          <a:stretch>
            <a:fillRect/>
          </a:stretch>
        </p:blipFill>
        <p:spPr bwMode="auto">
          <a:xfrm>
            <a:off x="1524000" y="152400"/>
            <a:ext cx="7620000" cy="6446838"/>
          </a:xfrm>
          <a:prstGeom prst="rect">
            <a:avLst/>
          </a:prstGeom>
          <a:noFill/>
          <a:extLst>
            <a:ext uri="{909E8E84-426E-40DD-AFC4-6F175D3DCCD1}">
              <a14:hiddenFill xmlns:a14="http://schemas.microsoft.com/office/drawing/2010/main">
                <a:solidFill>
                  <a:srgbClr val="FFFFFF"/>
                </a:solidFill>
              </a14:hiddenFill>
            </a:ext>
          </a:extLst>
        </p:spPr>
      </p:pic>
      <p:sp>
        <p:nvSpPr>
          <p:cNvPr id="59397" name="Text Box 5">
            <a:extLst>
              <a:ext uri="{FF2B5EF4-FFF2-40B4-BE49-F238E27FC236}">
                <a16:creationId xmlns:a16="http://schemas.microsoft.com/office/drawing/2014/main" id="{2724AA97-9C5A-4D49-9D7C-1FE316FDC2C7}"/>
              </a:ext>
            </a:extLst>
          </p:cNvPr>
          <p:cNvSpPr txBox="1">
            <a:spLocks noChangeArrowheads="1"/>
          </p:cNvSpPr>
          <p:nvPr/>
        </p:nvSpPr>
        <p:spPr bwMode="auto">
          <a:xfrm>
            <a:off x="-11113" y="1447800"/>
            <a:ext cx="146208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l">
              <a:spcBef>
                <a:spcPct val="20000"/>
              </a:spcBef>
              <a:buClr>
                <a:schemeClr val="hlink"/>
              </a:buClr>
              <a:buFont typeface="Wingdings" panose="05000000000000000000" pitchFamily="2" charset="2"/>
              <a:buChar char="v"/>
            </a:pPr>
            <a:r>
              <a:rPr lang="zh-CN" altLang="en-US" sz="2400"/>
              <a:t>通过玉带路分流，不借用人民路分流，不在人民路进行诱导</a:t>
            </a:r>
          </a:p>
          <a:p>
            <a:pPr>
              <a:spcBef>
                <a:spcPct val="50000"/>
              </a:spcBef>
            </a:pPr>
            <a:endParaRPr lang="en-US" altLang="zh-CN" sz="2400"/>
          </a:p>
        </p:txBody>
      </p:sp>
      <p:sp>
        <p:nvSpPr>
          <p:cNvPr id="59398" name="Rectangle 6">
            <a:extLst>
              <a:ext uri="{FF2B5EF4-FFF2-40B4-BE49-F238E27FC236}">
                <a16:creationId xmlns:a16="http://schemas.microsoft.com/office/drawing/2014/main" id="{0C8E4B6C-3E74-4406-B2D5-B0DDB1314F84}"/>
              </a:ext>
            </a:extLst>
          </p:cNvPr>
          <p:cNvSpPr>
            <a:spLocks noGrp="1" noChangeArrowheads="1"/>
          </p:cNvSpPr>
          <p:nvPr>
            <p:ph type="body" idx="1"/>
          </p:nvPr>
        </p:nvSpPr>
        <p:spPr>
          <a:xfrm>
            <a:off x="990600" y="2057400"/>
            <a:ext cx="8153400" cy="3962400"/>
          </a:xfrm>
        </p:spPr>
        <p:txBody>
          <a:bodyPr/>
          <a:lstStyle/>
          <a:p>
            <a:endParaRPr lang="zh-CN" altLang="zh-CN">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F71148B1-575F-4B4B-8E1B-2E39510590E9}"/>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EA5EF75C-3377-42FF-A79C-7C0B82E62214}"/>
              </a:ext>
            </a:extLst>
          </p:cNvPr>
          <p:cNvSpPr>
            <a:spLocks noGrp="1"/>
          </p:cNvSpPr>
          <p:nvPr>
            <p:ph type="ftr" sz="quarter" idx="11"/>
          </p:nvPr>
        </p:nvSpPr>
        <p:spPr/>
        <p:txBody>
          <a:bodyPr/>
          <a:lstStyle/>
          <a:p>
            <a:r>
              <a:rPr lang="en-US" altLang="zh-CN"/>
              <a:t>LOGO</a:t>
            </a:r>
          </a:p>
        </p:txBody>
      </p:sp>
      <p:sp>
        <p:nvSpPr>
          <p:cNvPr id="54274" name="Rectangle 2">
            <a:extLst>
              <a:ext uri="{FF2B5EF4-FFF2-40B4-BE49-F238E27FC236}">
                <a16:creationId xmlns:a16="http://schemas.microsoft.com/office/drawing/2014/main" id="{F5752A73-D598-435B-A4C3-DB651D3052B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4275" name="Rectangle 3">
            <a:extLst>
              <a:ext uri="{FF2B5EF4-FFF2-40B4-BE49-F238E27FC236}">
                <a16:creationId xmlns:a16="http://schemas.microsoft.com/office/drawing/2014/main" id="{36974A5A-48AF-4ED1-BE16-47E8397468D4}"/>
              </a:ext>
            </a:extLst>
          </p:cNvPr>
          <p:cNvSpPr>
            <a:spLocks noGrp="1" noChangeArrowheads="1"/>
          </p:cNvSpPr>
          <p:nvPr>
            <p:ph type="body" idx="1"/>
          </p:nvPr>
        </p:nvSpPr>
        <p:spPr/>
        <p:txBody>
          <a:bodyPr/>
          <a:lstStyle/>
          <a:p>
            <a:r>
              <a:rPr lang="zh-CN" altLang="en-US">
                <a:ea typeface="宋体" panose="02010600030101010101" pitchFamily="2" charset="-122"/>
              </a:rPr>
              <a:t>路口施工方案</a:t>
            </a:r>
          </a:p>
        </p:txBody>
      </p:sp>
      <p:pic>
        <p:nvPicPr>
          <p:cNvPr id="54276" name="Picture 4">
            <a:extLst>
              <a:ext uri="{FF2B5EF4-FFF2-40B4-BE49-F238E27FC236}">
                <a16:creationId xmlns:a16="http://schemas.microsoft.com/office/drawing/2014/main" id="{4DFB27FB-6F8B-4F58-AC55-0925C7B8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64008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3803DB-5945-492C-A8BF-74D883F003F6}"/>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16451BDE-946A-4B65-A9D7-79C8ADDB6E20}"/>
              </a:ext>
            </a:extLst>
          </p:cNvPr>
          <p:cNvSpPr>
            <a:spLocks noGrp="1"/>
          </p:cNvSpPr>
          <p:nvPr>
            <p:ph type="ftr" sz="quarter" idx="11"/>
          </p:nvPr>
        </p:nvSpPr>
        <p:spPr/>
        <p:txBody>
          <a:bodyPr/>
          <a:lstStyle/>
          <a:p>
            <a:r>
              <a:rPr lang="en-US" altLang="zh-CN"/>
              <a:t>LOGO</a:t>
            </a:r>
          </a:p>
        </p:txBody>
      </p:sp>
      <p:sp>
        <p:nvSpPr>
          <p:cNvPr id="21506" name="Rectangle 2">
            <a:extLst>
              <a:ext uri="{FF2B5EF4-FFF2-40B4-BE49-F238E27FC236}">
                <a16:creationId xmlns:a16="http://schemas.microsoft.com/office/drawing/2014/main" id="{CC87C9EA-6143-4DCC-B778-68703A42BEF3}"/>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1507" name="Rectangle 3">
            <a:extLst>
              <a:ext uri="{FF2B5EF4-FFF2-40B4-BE49-F238E27FC236}">
                <a16:creationId xmlns:a16="http://schemas.microsoft.com/office/drawing/2014/main" id="{FF05BA35-C084-43EE-A4AE-B558D7F6F44D}"/>
              </a:ext>
            </a:extLst>
          </p:cNvPr>
          <p:cNvSpPr>
            <a:spLocks noGrp="1" noChangeArrowheads="1"/>
          </p:cNvSpPr>
          <p:nvPr>
            <p:ph type="body" idx="1"/>
          </p:nvPr>
        </p:nvSpPr>
        <p:spPr/>
        <p:txBody>
          <a:bodyPr/>
          <a:lstStyle/>
          <a:p>
            <a:pPr>
              <a:lnSpc>
                <a:spcPct val="90000"/>
              </a:lnSpc>
            </a:pPr>
            <a:r>
              <a:rPr lang="zh-CN" altLang="en-US" sz="2400">
                <a:ea typeface="宋体" panose="02010600030101010101" pitchFamily="2" charset="-122"/>
              </a:rPr>
              <a:t>单向交通容易引起的弊端：</a:t>
            </a:r>
          </a:p>
          <a:p>
            <a:pPr lvl="1">
              <a:lnSpc>
                <a:spcPct val="90000"/>
              </a:lnSpc>
            </a:pPr>
            <a:r>
              <a:rPr lang="zh-CN" altLang="en-US" sz="2400" b="1">
                <a:ea typeface="宋体" panose="02010600030101010101" pitchFamily="2" charset="-122"/>
              </a:rPr>
              <a:t>增加车辆绕行距离，不利于到达性交通。</a:t>
            </a:r>
          </a:p>
          <a:p>
            <a:pPr lvl="1">
              <a:lnSpc>
                <a:spcPct val="90000"/>
              </a:lnSpc>
            </a:pPr>
            <a:r>
              <a:rPr lang="zh-CN" altLang="en-US" sz="2400" b="1">
                <a:ea typeface="宋体" panose="02010600030101010101" pitchFamily="2" charset="-122"/>
              </a:rPr>
              <a:t>增大了路网的无效容量，由于大量的绕行将会增加车辆在路网中滞留的时间，因此实际上是增加了道路在相同时间范围内的需求量。造成了路网容量的浪费。</a:t>
            </a:r>
          </a:p>
          <a:p>
            <a:pPr lvl="1">
              <a:lnSpc>
                <a:spcPct val="90000"/>
              </a:lnSpc>
            </a:pPr>
            <a:r>
              <a:rPr lang="zh-CN" altLang="en-US" sz="2400" b="1">
                <a:ea typeface="宋体" panose="02010600030101010101" pitchFamily="2" charset="-122"/>
              </a:rPr>
              <a:t>对公交系统产生干扰。公交线网需要调整，在单向交通的环境下设置与之配合的公交线路，则将提高公交线路的重复率。同时只设置单一方向的给公共汽车乘客带来不便，增加步行距离。而如果考虑保障公交线路的便利，则需要开辟专用车道供反向行驶的公交线路运行，势必造成道路资源的浪费。</a:t>
            </a:r>
          </a:p>
          <a:p>
            <a:pPr lvl="1">
              <a:lnSpc>
                <a:spcPct val="90000"/>
              </a:lnSpc>
            </a:pPr>
            <a:r>
              <a:rPr lang="zh-CN" altLang="en-US" sz="2400" b="1">
                <a:ea typeface="宋体" panose="02010600030101010101" pitchFamily="2" charset="-122"/>
              </a:rPr>
              <a:t>容易迷路，特别是对不熟悉道路的驾驶员。单向交通组织还增加了走错后的绕行成本。</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8BB4DAF2-C82F-4781-874A-80256E7DCA0F}"/>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03B801F6-4CDC-4E87-822D-8238921943FD}"/>
              </a:ext>
            </a:extLst>
          </p:cNvPr>
          <p:cNvSpPr>
            <a:spLocks noGrp="1"/>
          </p:cNvSpPr>
          <p:nvPr>
            <p:ph type="ftr" sz="quarter" idx="11"/>
          </p:nvPr>
        </p:nvSpPr>
        <p:spPr/>
        <p:txBody>
          <a:bodyPr/>
          <a:lstStyle/>
          <a:p>
            <a:r>
              <a:rPr lang="en-US" altLang="zh-CN"/>
              <a:t>LOGO</a:t>
            </a:r>
          </a:p>
        </p:txBody>
      </p:sp>
      <p:sp>
        <p:nvSpPr>
          <p:cNvPr id="66562" name="Rectangle 2">
            <a:extLst>
              <a:ext uri="{FF2B5EF4-FFF2-40B4-BE49-F238E27FC236}">
                <a16:creationId xmlns:a16="http://schemas.microsoft.com/office/drawing/2014/main" id="{249AD6EC-FE05-496D-ADCB-19E65B8549F8}"/>
              </a:ext>
            </a:extLst>
          </p:cNvPr>
          <p:cNvSpPr>
            <a:spLocks noGrp="1" noChangeArrowheads="1"/>
          </p:cNvSpPr>
          <p:nvPr>
            <p:ph type="title"/>
          </p:nvPr>
        </p:nvSpPr>
        <p:spPr/>
        <p:txBody>
          <a:bodyPr/>
          <a:lstStyle/>
          <a:p>
            <a:r>
              <a:rPr lang="en-US" altLang="zh-CN">
                <a:solidFill>
                  <a:srgbClr val="FF0000"/>
                </a:solidFill>
                <a:ea typeface="宋体" panose="02010600030101010101" pitchFamily="2" charset="-122"/>
              </a:rPr>
              <a:t>4.4 </a:t>
            </a:r>
            <a:r>
              <a:rPr lang="zh-CN" altLang="en-US">
                <a:solidFill>
                  <a:srgbClr val="FF0000"/>
                </a:solidFill>
                <a:ea typeface="宋体" panose="02010600030101010101" pitchFamily="2" charset="-122"/>
              </a:rPr>
              <a:t>车流分离组织</a:t>
            </a:r>
          </a:p>
        </p:txBody>
      </p:sp>
      <p:sp>
        <p:nvSpPr>
          <p:cNvPr id="66563" name="Rectangle 3">
            <a:extLst>
              <a:ext uri="{FF2B5EF4-FFF2-40B4-BE49-F238E27FC236}">
                <a16:creationId xmlns:a16="http://schemas.microsoft.com/office/drawing/2014/main" id="{8D6FDB57-E5A5-4B48-9D3B-2AF01ADD65C3}"/>
              </a:ext>
            </a:extLst>
          </p:cNvPr>
          <p:cNvSpPr>
            <a:spLocks noGrp="1" noChangeArrowheads="1"/>
          </p:cNvSpPr>
          <p:nvPr>
            <p:ph type="body" idx="1"/>
          </p:nvPr>
        </p:nvSpPr>
        <p:spPr>
          <a:xfrm>
            <a:off x="228600" y="1447800"/>
            <a:ext cx="2819400" cy="4876800"/>
          </a:xfrm>
        </p:spPr>
        <p:txBody>
          <a:bodyPr/>
          <a:lstStyle/>
          <a:p>
            <a:r>
              <a:rPr lang="zh-CN" altLang="en-US" sz="2400">
                <a:ea typeface="宋体" panose="02010600030101010101" pitchFamily="2" charset="-122"/>
              </a:rPr>
              <a:t>到达与通过车流分离，过境（通过性）交通路网</a:t>
            </a:r>
          </a:p>
          <a:p>
            <a:endParaRPr lang="en-US" altLang="zh-CN" sz="2400">
              <a:ea typeface="宋体" panose="02010600030101010101" pitchFamily="2" charset="-122"/>
            </a:endParaRPr>
          </a:p>
        </p:txBody>
      </p:sp>
      <p:pic>
        <p:nvPicPr>
          <p:cNvPr id="66564" name="Picture 4">
            <a:extLst>
              <a:ext uri="{FF2B5EF4-FFF2-40B4-BE49-F238E27FC236}">
                <a16:creationId xmlns:a16="http://schemas.microsoft.com/office/drawing/2014/main" id="{FF83BD00-F55F-40D0-ABD3-AB19BCB8D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61" t="17747" r="5882" b="9717"/>
          <a:stretch>
            <a:fillRect/>
          </a:stretch>
        </p:blipFill>
        <p:spPr bwMode="auto">
          <a:xfrm>
            <a:off x="3014663" y="0"/>
            <a:ext cx="61293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a:extLst>
              <a:ext uri="{FF2B5EF4-FFF2-40B4-BE49-F238E27FC236}">
                <a16:creationId xmlns:a16="http://schemas.microsoft.com/office/drawing/2014/main" id="{920F0DDF-970C-44A8-9DC0-68988A41E9A2}"/>
              </a:ext>
            </a:extLst>
          </p:cNvPr>
          <p:cNvSpPr txBox="1">
            <a:spLocks noChangeArrowheads="1"/>
          </p:cNvSpPr>
          <p:nvPr/>
        </p:nvSpPr>
        <p:spPr bwMode="auto">
          <a:xfrm>
            <a:off x="304800" y="45720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t>德阳市过境交通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horizontal)">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3">
            <a:extLst>
              <a:ext uri="{FF2B5EF4-FFF2-40B4-BE49-F238E27FC236}">
                <a16:creationId xmlns:a16="http://schemas.microsoft.com/office/drawing/2014/main" id="{8DFCC775-6021-474D-957E-EECADCBFCE98}"/>
              </a:ext>
            </a:extLst>
          </p:cNvPr>
          <p:cNvSpPr>
            <a:spLocks noGrp="1"/>
          </p:cNvSpPr>
          <p:nvPr>
            <p:ph type="dt" sz="half" idx="10"/>
          </p:nvPr>
        </p:nvSpPr>
        <p:spPr/>
        <p:txBody>
          <a:bodyPr/>
          <a:lstStyle/>
          <a:p>
            <a:r>
              <a:rPr lang="en-US" altLang="zh-CN"/>
              <a:t>www.themegallery.com</a:t>
            </a:r>
          </a:p>
        </p:txBody>
      </p:sp>
      <p:sp>
        <p:nvSpPr>
          <p:cNvPr id="28" name="页脚占位符 4">
            <a:extLst>
              <a:ext uri="{FF2B5EF4-FFF2-40B4-BE49-F238E27FC236}">
                <a16:creationId xmlns:a16="http://schemas.microsoft.com/office/drawing/2014/main" id="{6C9FC44B-399E-41B0-A45F-15C16482BA61}"/>
              </a:ext>
            </a:extLst>
          </p:cNvPr>
          <p:cNvSpPr>
            <a:spLocks noGrp="1"/>
          </p:cNvSpPr>
          <p:nvPr>
            <p:ph type="ftr" sz="quarter" idx="11"/>
          </p:nvPr>
        </p:nvSpPr>
        <p:spPr/>
        <p:txBody>
          <a:bodyPr/>
          <a:lstStyle/>
          <a:p>
            <a:r>
              <a:rPr lang="en-US" altLang="zh-CN"/>
              <a:t>LOGO</a:t>
            </a:r>
          </a:p>
        </p:txBody>
      </p:sp>
      <p:sp>
        <p:nvSpPr>
          <p:cNvPr id="67586" name="Rectangle 2">
            <a:extLst>
              <a:ext uri="{FF2B5EF4-FFF2-40B4-BE49-F238E27FC236}">
                <a16:creationId xmlns:a16="http://schemas.microsoft.com/office/drawing/2014/main" id="{2F6B6A33-EF3E-4A70-B857-CD5ADD42AFA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7587" name="Rectangle 3">
            <a:extLst>
              <a:ext uri="{FF2B5EF4-FFF2-40B4-BE49-F238E27FC236}">
                <a16:creationId xmlns:a16="http://schemas.microsoft.com/office/drawing/2014/main" id="{22B032EF-26EF-4433-A1D4-C0D146DD2864}"/>
              </a:ext>
            </a:extLst>
          </p:cNvPr>
          <p:cNvSpPr>
            <a:spLocks noGrp="1" noChangeArrowheads="1"/>
          </p:cNvSpPr>
          <p:nvPr>
            <p:ph type="body" idx="1"/>
          </p:nvPr>
        </p:nvSpPr>
        <p:spPr/>
        <p:txBody>
          <a:bodyPr/>
          <a:lstStyle/>
          <a:p>
            <a:r>
              <a:rPr lang="zh-CN" altLang="en-US">
                <a:ea typeface="宋体" panose="02010600030101010101" pitchFamily="2" charset="-122"/>
              </a:rPr>
              <a:t>广安城区区域交通路网</a:t>
            </a:r>
          </a:p>
        </p:txBody>
      </p:sp>
      <p:pic>
        <p:nvPicPr>
          <p:cNvPr id="67589" name="Picture 5">
            <a:extLst>
              <a:ext uri="{FF2B5EF4-FFF2-40B4-BE49-F238E27FC236}">
                <a16:creationId xmlns:a16="http://schemas.microsoft.com/office/drawing/2014/main" id="{30408D99-3E1D-46C5-B9EA-C611CDFF8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21" t="7558" r="8017" b="9315"/>
          <a:stretch>
            <a:fillRect/>
          </a:stretch>
        </p:blipFill>
        <p:spPr bwMode="auto">
          <a:xfrm>
            <a:off x="0" y="76200"/>
            <a:ext cx="9144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67590" name="Oval 6">
            <a:extLst>
              <a:ext uri="{FF2B5EF4-FFF2-40B4-BE49-F238E27FC236}">
                <a16:creationId xmlns:a16="http://schemas.microsoft.com/office/drawing/2014/main" id="{007A84D6-59BC-4268-9D34-C7EF9F7CB275}"/>
              </a:ext>
            </a:extLst>
          </p:cNvPr>
          <p:cNvSpPr>
            <a:spLocks noChangeArrowheads="1"/>
          </p:cNvSpPr>
          <p:nvPr/>
        </p:nvSpPr>
        <p:spPr bwMode="auto">
          <a:xfrm>
            <a:off x="4038600" y="685800"/>
            <a:ext cx="1371600" cy="1676400"/>
          </a:xfrm>
          <a:prstGeom prst="ellipse">
            <a:avLst/>
          </a:prstGeom>
          <a:solidFill>
            <a:srgbClr val="3366FF">
              <a:alpha val="42000"/>
            </a:srgbClr>
          </a:solidFill>
          <a:ln w="9525" algn="ctr">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1" name="Text Box 7">
            <a:extLst>
              <a:ext uri="{FF2B5EF4-FFF2-40B4-BE49-F238E27FC236}">
                <a16:creationId xmlns:a16="http://schemas.microsoft.com/office/drawing/2014/main" id="{36C073B9-24C7-43D9-BFF4-5A081CC9E5FE}"/>
              </a:ext>
            </a:extLst>
          </p:cNvPr>
          <p:cNvSpPr txBox="1">
            <a:spLocks noChangeArrowheads="1"/>
          </p:cNvSpPr>
          <p:nvPr/>
        </p:nvSpPr>
        <p:spPr bwMode="auto">
          <a:xfrm>
            <a:off x="4038600" y="13716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老城区</a:t>
            </a:r>
          </a:p>
        </p:txBody>
      </p:sp>
      <p:sp>
        <p:nvSpPr>
          <p:cNvPr id="67592" name="Oval 8">
            <a:extLst>
              <a:ext uri="{FF2B5EF4-FFF2-40B4-BE49-F238E27FC236}">
                <a16:creationId xmlns:a16="http://schemas.microsoft.com/office/drawing/2014/main" id="{861415FA-A9E1-4D89-B8C6-CFF2CF33392B}"/>
              </a:ext>
            </a:extLst>
          </p:cNvPr>
          <p:cNvSpPr>
            <a:spLocks noChangeArrowheads="1"/>
          </p:cNvSpPr>
          <p:nvPr/>
        </p:nvSpPr>
        <p:spPr bwMode="auto">
          <a:xfrm>
            <a:off x="3505200" y="2743200"/>
            <a:ext cx="1828800" cy="1981200"/>
          </a:xfrm>
          <a:prstGeom prst="ellipse">
            <a:avLst/>
          </a:prstGeom>
          <a:solidFill>
            <a:schemeClr val="accent1">
              <a:alpha val="42000"/>
            </a:schemeClr>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3" name="Text Box 9">
            <a:extLst>
              <a:ext uri="{FF2B5EF4-FFF2-40B4-BE49-F238E27FC236}">
                <a16:creationId xmlns:a16="http://schemas.microsoft.com/office/drawing/2014/main" id="{2F941260-28E0-430A-91CB-9AF40D034BEB}"/>
              </a:ext>
            </a:extLst>
          </p:cNvPr>
          <p:cNvSpPr txBox="1">
            <a:spLocks noChangeArrowheads="1"/>
          </p:cNvSpPr>
          <p:nvPr/>
        </p:nvSpPr>
        <p:spPr bwMode="auto">
          <a:xfrm>
            <a:off x="3810000" y="3581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新城区</a:t>
            </a:r>
          </a:p>
        </p:txBody>
      </p:sp>
      <p:sp>
        <p:nvSpPr>
          <p:cNvPr id="67594" name="Oval 10">
            <a:extLst>
              <a:ext uri="{FF2B5EF4-FFF2-40B4-BE49-F238E27FC236}">
                <a16:creationId xmlns:a16="http://schemas.microsoft.com/office/drawing/2014/main" id="{A4422E58-C577-4299-A2BA-3D48457FB3A8}"/>
              </a:ext>
            </a:extLst>
          </p:cNvPr>
          <p:cNvSpPr>
            <a:spLocks noChangeArrowheads="1"/>
          </p:cNvSpPr>
          <p:nvPr/>
        </p:nvSpPr>
        <p:spPr bwMode="auto">
          <a:xfrm>
            <a:off x="5715000" y="2895600"/>
            <a:ext cx="1371600" cy="1676400"/>
          </a:xfrm>
          <a:prstGeom prst="ellipse">
            <a:avLst/>
          </a:prstGeom>
          <a:solidFill>
            <a:srgbClr val="666699">
              <a:alpha val="42000"/>
            </a:srgbClr>
          </a:soli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5" name="Text Box 11">
            <a:extLst>
              <a:ext uri="{FF2B5EF4-FFF2-40B4-BE49-F238E27FC236}">
                <a16:creationId xmlns:a16="http://schemas.microsoft.com/office/drawing/2014/main" id="{627E4751-32FE-4F1D-87FE-D8676890BDFB}"/>
              </a:ext>
            </a:extLst>
          </p:cNvPr>
          <p:cNvSpPr txBox="1">
            <a:spLocks noChangeArrowheads="1"/>
          </p:cNvSpPr>
          <p:nvPr/>
        </p:nvSpPr>
        <p:spPr bwMode="auto">
          <a:xfrm>
            <a:off x="5715000" y="3581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中桥片区</a:t>
            </a:r>
          </a:p>
        </p:txBody>
      </p:sp>
      <p:sp>
        <p:nvSpPr>
          <p:cNvPr id="67611" name="Freeform 27">
            <a:extLst>
              <a:ext uri="{FF2B5EF4-FFF2-40B4-BE49-F238E27FC236}">
                <a16:creationId xmlns:a16="http://schemas.microsoft.com/office/drawing/2014/main" id="{9849AEB0-DD06-437A-B925-F94B151A2BA2}"/>
              </a:ext>
            </a:extLst>
          </p:cNvPr>
          <p:cNvSpPr>
            <a:spLocks/>
          </p:cNvSpPr>
          <p:nvPr/>
        </p:nvSpPr>
        <p:spPr bwMode="auto">
          <a:xfrm>
            <a:off x="5486400" y="533400"/>
            <a:ext cx="1444625" cy="5275263"/>
          </a:xfrm>
          <a:custGeom>
            <a:avLst/>
            <a:gdLst>
              <a:gd name="T0" fmla="*/ 536 w 910"/>
              <a:gd name="T1" fmla="*/ 3323 h 3323"/>
              <a:gd name="T2" fmla="*/ 496 w 910"/>
              <a:gd name="T3" fmla="*/ 3171 h 3323"/>
              <a:gd name="T4" fmla="*/ 480 w 910"/>
              <a:gd name="T5" fmla="*/ 3083 h 3323"/>
              <a:gd name="T6" fmla="*/ 416 w 910"/>
              <a:gd name="T7" fmla="*/ 2987 h 3323"/>
              <a:gd name="T8" fmla="*/ 376 w 910"/>
              <a:gd name="T9" fmla="*/ 2867 h 3323"/>
              <a:gd name="T10" fmla="*/ 320 w 910"/>
              <a:gd name="T11" fmla="*/ 2771 h 3323"/>
              <a:gd name="T12" fmla="*/ 224 w 910"/>
              <a:gd name="T13" fmla="*/ 2635 h 3323"/>
              <a:gd name="T14" fmla="*/ 184 w 910"/>
              <a:gd name="T15" fmla="*/ 2595 h 3323"/>
              <a:gd name="T16" fmla="*/ 168 w 910"/>
              <a:gd name="T17" fmla="*/ 2571 h 3323"/>
              <a:gd name="T18" fmla="*/ 96 w 910"/>
              <a:gd name="T19" fmla="*/ 2531 h 3323"/>
              <a:gd name="T20" fmla="*/ 72 w 910"/>
              <a:gd name="T21" fmla="*/ 2507 h 3323"/>
              <a:gd name="T22" fmla="*/ 40 w 910"/>
              <a:gd name="T23" fmla="*/ 2491 h 3323"/>
              <a:gd name="T24" fmla="*/ 0 w 910"/>
              <a:gd name="T25" fmla="*/ 2419 h 3323"/>
              <a:gd name="T26" fmla="*/ 8 w 910"/>
              <a:gd name="T27" fmla="*/ 2267 h 3323"/>
              <a:gd name="T28" fmla="*/ 104 w 910"/>
              <a:gd name="T29" fmla="*/ 2155 h 3323"/>
              <a:gd name="T30" fmla="*/ 152 w 910"/>
              <a:gd name="T31" fmla="*/ 2115 h 3323"/>
              <a:gd name="T32" fmla="*/ 208 w 910"/>
              <a:gd name="T33" fmla="*/ 2019 h 3323"/>
              <a:gd name="T34" fmla="*/ 264 w 910"/>
              <a:gd name="T35" fmla="*/ 1939 h 3323"/>
              <a:gd name="T36" fmla="*/ 296 w 910"/>
              <a:gd name="T37" fmla="*/ 1891 h 3323"/>
              <a:gd name="T38" fmla="*/ 352 w 910"/>
              <a:gd name="T39" fmla="*/ 1795 h 3323"/>
              <a:gd name="T40" fmla="*/ 368 w 910"/>
              <a:gd name="T41" fmla="*/ 1659 h 3323"/>
              <a:gd name="T42" fmla="*/ 400 w 910"/>
              <a:gd name="T43" fmla="*/ 1587 h 3323"/>
              <a:gd name="T44" fmla="*/ 424 w 910"/>
              <a:gd name="T45" fmla="*/ 1347 h 3323"/>
              <a:gd name="T46" fmla="*/ 448 w 910"/>
              <a:gd name="T47" fmla="*/ 1227 h 3323"/>
              <a:gd name="T48" fmla="*/ 496 w 910"/>
              <a:gd name="T49" fmla="*/ 1123 h 3323"/>
              <a:gd name="T50" fmla="*/ 536 w 910"/>
              <a:gd name="T51" fmla="*/ 971 h 3323"/>
              <a:gd name="T52" fmla="*/ 568 w 910"/>
              <a:gd name="T53" fmla="*/ 883 h 3323"/>
              <a:gd name="T54" fmla="*/ 584 w 910"/>
              <a:gd name="T55" fmla="*/ 739 h 3323"/>
              <a:gd name="T56" fmla="*/ 632 w 910"/>
              <a:gd name="T57" fmla="*/ 659 h 3323"/>
              <a:gd name="T58" fmla="*/ 648 w 910"/>
              <a:gd name="T59" fmla="*/ 587 h 3323"/>
              <a:gd name="T60" fmla="*/ 656 w 910"/>
              <a:gd name="T61" fmla="*/ 379 h 3323"/>
              <a:gd name="T62" fmla="*/ 688 w 910"/>
              <a:gd name="T63" fmla="*/ 315 h 3323"/>
              <a:gd name="T64" fmla="*/ 768 w 910"/>
              <a:gd name="T65" fmla="*/ 179 h 3323"/>
              <a:gd name="T66" fmla="*/ 832 w 910"/>
              <a:gd name="T67" fmla="*/ 131 h 3323"/>
              <a:gd name="T68" fmla="*/ 864 w 910"/>
              <a:gd name="T69" fmla="*/ 83 h 3323"/>
              <a:gd name="T70" fmla="*/ 896 w 910"/>
              <a:gd name="T71" fmla="*/ 19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0" h="3323">
                <a:moveTo>
                  <a:pt x="536" y="3323"/>
                </a:moveTo>
                <a:cubicBezTo>
                  <a:pt x="528" y="3269"/>
                  <a:pt x="506" y="3223"/>
                  <a:pt x="496" y="3171"/>
                </a:cubicBezTo>
                <a:cubicBezTo>
                  <a:pt x="490" y="3142"/>
                  <a:pt x="491" y="3111"/>
                  <a:pt x="480" y="3083"/>
                </a:cubicBezTo>
                <a:cubicBezTo>
                  <a:pt x="467" y="3052"/>
                  <a:pt x="435" y="3016"/>
                  <a:pt x="416" y="2987"/>
                </a:cubicBezTo>
                <a:cubicBezTo>
                  <a:pt x="397" y="2958"/>
                  <a:pt x="388" y="2902"/>
                  <a:pt x="376" y="2867"/>
                </a:cubicBezTo>
                <a:cubicBezTo>
                  <a:pt x="365" y="2834"/>
                  <a:pt x="331" y="2803"/>
                  <a:pt x="320" y="2771"/>
                </a:cubicBezTo>
                <a:cubicBezTo>
                  <a:pt x="301" y="2715"/>
                  <a:pt x="274" y="2668"/>
                  <a:pt x="224" y="2635"/>
                </a:cubicBezTo>
                <a:cubicBezTo>
                  <a:pt x="181" y="2571"/>
                  <a:pt x="237" y="2648"/>
                  <a:pt x="184" y="2595"/>
                </a:cubicBezTo>
                <a:cubicBezTo>
                  <a:pt x="177" y="2588"/>
                  <a:pt x="175" y="2577"/>
                  <a:pt x="168" y="2571"/>
                </a:cubicBezTo>
                <a:cubicBezTo>
                  <a:pt x="134" y="2541"/>
                  <a:pt x="129" y="2542"/>
                  <a:pt x="96" y="2531"/>
                </a:cubicBezTo>
                <a:cubicBezTo>
                  <a:pt x="88" y="2523"/>
                  <a:pt x="81" y="2514"/>
                  <a:pt x="72" y="2507"/>
                </a:cubicBezTo>
                <a:cubicBezTo>
                  <a:pt x="62" y="2500"/>
                  <a:pt x="49" y="2499"/>
                  <a:pt x="40" y="2491"/>
                </a:cubicBezTo>
                <a:cubicBezTo>
                  <a:pt x="21" y="2475"/>
                  <a:pt x="14" y="2439"/>
                  <a:pt x="0" y="2419"/>
                </a:cubicBezTo>
                <a:cubicBezTo>
                  <a:pt x="3" y="2368"/>
                  <a:pt x="4" y="2318"/>
                  <a:pt x="8" y="2267"/>
                </a:cubicBezTo>
                <a:cubicBezTo>
                  <a:pt x="16" y="2177"/>
                  <a:pt x="52" y="2198"/>
                  <a:pt x="104" y="2155"/>
                </a:cubicBezTo>
                <a:cubicBezTo>
                  <a:pt x="166" y="2104"/>
                  <a:pt x="92" y="2155"/>
                  <a:pt x="152" y="2115"/>
                </a:cubicBezTo>
                <a:cubicBezTo>
                  <a:pt x="174" y="2082"/>
                  <a:pt x="191" y="2054"/>
                  <a:pt x="208" y="2019"/>
                </a:cubicBezTo>
                <a:cubicBezTo>
                  <a:pt x="225" y="1985"/>
                  <a:pt x="226" y="1952"/>
                  <a:pt x="264" y="1939"/>
                </a:cubicBezTo>
                <a:cubicBezTo>
                  <a:pt x="317" y="1886"/>
                  <a:pt x="267" y="1943"/>
                  <a:pt x="296" y="1891"/>
                </a:cubicBezTo>
                <a:cubicBezTo>
                  <a:pt x="316" y="1855"/>
                  <a:pt x="339" y="1833"/>
                  <a:pt x="352" y="1795"/>
                </a:cubicBezTo>
                <a:cubicBezTo>
                  <a:pt x="353" y="1777"/>
                  <a:pt x="350" y="1695"/>
                  <a:pt x="368" y="1659"/>
                </a:cubicBezTo>
                <a:cubicBezTo>
                  <a:pt x="380" y="1636"/>
                  <a:pt x="400" y="1587"/>
                  <a:pt x="400" y="1587"/>
                </a:cubicBezTo>
                <a:cubicBezTo>
                  <a:pt x="407" y="1507"/>
                  <a:pt x="412" y="1427"/>
                  <a:pt x="424" y="1347"/>
                </a:cubicBezTo>
                <a:cubicBezTo>
                  <a:pt x="429" y="1318"/>
                  <a:pt x="435" y="1253"/>
                  <a:pt x="448" y="1227"/>
                </a:cubicBezTo>
                <a:cubicBezTo>
                  <a:pt x="464" y="1194"/>
                  <a:pt x="486" y="1158"/>
                  <a:pt x="496" y="1123"/>
                </a:cubicBezTo>
                <a:cubicBezTo>
                  <a:pt x="510" y="1072"/>
                  <a:pt x="507" y="1015"/>
                  <a:pt x="536" y="971"/>
                </a:cubicBezTo>
                <a:cubicBezTo>
                  <a:pt x="544" y="940"/>
                  <a:pt x="558" y="913"/>
                  <a:pt x="568" y="883"/>
                </a:cubicBezTo>
                <a:cubicBezTo>
                  <a:pt x="575" y="835"/>
                  <a:pt x="574" y="786"/>
                  <a:pt x="584" y="739"/>
                </a:cubicBezTo>
                <a:cubicBezTo>
                  <a:pt x="590" y="713"/>
                  <a:pt x="620" y="683"/>
                  <a:pt x="632" y="659"/>
                </a:cubicBezTo>
                <a:cubicBezTo>
                  <a:pt x="642" y="639"/>
                  <a:pt x="645" y="605"/>
                  <a:pt x="648" y="587"/>
                </a:cubicBezTo>
                <a:cubicBezTo>
                  <a:pt x="651" y="518"/>
                  <a:pt x="649" y="448"/>
                  <a:pt x="656" y="379"/>
                </a:cubicBezTo>
                <a:cubicBezTo>
                  <a:pt x="658" y="355"/>
                  <a:pt x="680" y="337"/>
                  <a:pt x="688" y="315"/>
                </a:cubicBezTo>
                <a:cubicBezTo>
                  <a:pt x="708" y="260"/>
                  <a:pt x="717" y="213"/>
                  <a:pt x="768" y="179"/>
                </a:cubicBezTo>
                <a:cubicBezTo>
                  <a:pt x="787" y="151"/>
                  <a:pt x="800" y="142"/>
                  <a:pt x="832" y="131"/>
                </a:cubicBezTo>
                <a:cubicBezTo>
                  <a:pt x="858" y="52"/>
                  <a:pt x="814" y="173"/>
                  <a:pt x="864" y="83"/>
                </a:cubicBezTo>
                <a:cubicBezTo>
                  <a:pt x="910" y="0"/>
                  <a:pt x="856" y="59"/>
                  <a:pt x="896" y="19"/>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2" name="Freeform 28">
            <a:extLst>
              <a:ext uri="{FF2B5EF4-FFF2-40B4-BE49-F238E27FC236}">
                <a16:creationId xmlns:a16="http://schemas.microsoft.com/office/drawing/2014/main" id="{B9D68F8D-2BF1-4B68-A79C-E54C5F5BFE87}"/>
              </a:ext>
            </a:extLst>
          </p:cNvPr>
          <p:cNvSpPr>
            <a:spLocks/>
          </p:cNvSpPr>
          <p:nvPr/>
        </p:nvSpPr>
        <p:spPr bwMode="auto">
          <a:xfrm>
            <a:off x="914400" y="0"/>
            <a:ext cx="7772400" cy="5386388"/>
          </a:xfrm>
          <a:custGeom>
            <a:avLst/>
            <a:gdLst>
              <a:gd name="T0" fmla="*/ 3586 w 4632"/>
              <a:gd name="T1" fmla="*/ 91 h 3146"/>
              <a:gd name="T2" fmla="*/ 3467 w 4632"/>
              <a:gd name="T3" fmla="*/ 238 h 3146"/>
              <a:gd name="T4" fmla="*/ 3330 w 4632"/>
              <a:gd name="T5" fmla="*/ 338 h 3146"/>
              <a:gd name="T6" fmla="*/ 3019 w 4632"/>
              <a:gd name="T7" fmla="*/ 494 h 3146"/>
              <a:gd name="T8" fmla="*/ 2553 w 4632"/>
              <a:gd name="T9" fmla="*/ 612 h 3146"/>
              <a:gd name="T10" fmla="*/ 2214 w 4632"/>
              <a:gd name="T11" fmla="*/ 704 h 3146"/>
              <a:gd name="T12" fmla="*/ 1913 w 4632"/>
              <a:gd name="T13" fmla="*/ 823 h 3146"/>
              <a:gd name="T14" fmla="*/ 1812 w 4632"/>
              <a:gd name="T15" fmla="*/ 1070 h 3146"/>
              <a:gd name="T16" fmla="*/ 1602 w 4632"/>
              <a:gd name="T17" fmla="*/ 1124 h 3146"/>
              <a:gd name="T18" fmla="*/ 1172 w 4632"/>
              <a:gd name="T19" fmla="*/ 1216 h 3146"/>
              <a:gd name="T20" fmla="*/ 943 w 4632"/>
              <a:gd name="T21" fmla="*/ 1298 h 3146"/>
              <a:gd name="T22" fmla="*/ 815 w 4632"/>
              <a:gd name="T23" fmla="*/ 1380 h 3146"/>
              <a:gd name="T24" fmla="*/ 742 w 4632"/>
              <a:gd name="T25" fmla="*/ 1417 h 3146"/>
              <a:gd name="T26" fmla="*/ 687 w 4632"/>
              <a:gd name="T27" fmla="*/ 1444 h 3146"/>
              <a:gd name="T28" fmla="*/ 550 w 4632"/>
              <a:gd name="T29" fmla="*/ 1490 h 3146"/>
              <a:gd name="T30" fmla="*/ 358 w 4632"/>
              <a:gd name="T31" fmla="*/ 1582 h 3146"/>
              <a:gd name="T32" fmla="*/ 303 w 4632"/>
              <a:gd name="T33" fmla="*/ 1609 h 3146"/>
              <a:gd name="T34" fmla="*/ 221 w 4632"/>
              <a:gd name="T35" fmla="*/ 1636 h 3146"/>
              <a:gd name="T36" fmla="*/ 57 w 4632"/>
              <a:gd name="T37" fmla="*/ 1938 h 3146"/>
              <a:gd name="T38" fmla="*/ 57 w 4632"/>
              <a:gd name="T39" fmla="*/ 2322 h 3146"/>
              <a:gd name="T40" fmla="*/ 221 w 4632"/>
              <a:gd name="T41" fmla="*/ 2404 h 3146"/>
              <a:gd name="T42" fmla="*/ 349 w 4632"/>
              <a:gd name="T43" fmla="*/ 2478 h 3146"/>
              <a:gd name="T44" fmla="*/ 422 w 4632"/>
              <a:gd name="T45" fmla="*/ 2532 h 3146"/>
              <a:gd name="T46" fmla="*/ 559 w 4632"/>
              <a:gd name="T47" fmla="*/ 2615 h 3146"/>
              <a:gd name="T48" fmla="*/ 633 w 4632"/>
              <a:gd name="T49" fmla="*/ 2651 h 3146"/>
              <a:gd name="T50" fmla="*/ 815 w 4632"/>
              <a:gd name="T51" fmla="*/ 2843 h 3146"/>
              <a:gd name="T52" fmla="*/ 943 w 4632"/>
              <a:gd name="T53" fmla="*/ 3090 h 3146"/>
              <a:gd name="T54" fmla="*/ 1629 w 4632"/>
              <a:gd name="T55" fmla="*/ 3118 h 3146"/>
              <a:gd name="T56" fmla="*/ 1794 w 4632"/>
              <a:gd name="T57" fmla="*/ 3127 h 3146"/>
              <a:gd name="T58" fmla="*/ 1903 w 4632"/>
              <a:gd name="T59" fmla="*/ 3081 h 3146"/>
              <a:gd name="T60" fmla="*/ 2297 w 4632"/>
              <a:gd name="T61" fmla="*/ 3017 h 3146"/>
              <a:gd name="T62" fmla="*/ 2918 w 4632"/>
              <a:gd name="T63" fmla="*/ 2980 h 3146"/>
              <a:gd name="T64" fmla="*/ 3092 w 4632"/>
              <a:gd name="T65" fmla="*/ 2916 h 3146"/>
              <a:gd name="T66" fmla="*/ 3503 w 4632"/>
              <a:gd name="T67" fmla="*/ 2779 h 3146"/>
              <a:gd name="T68" fmla="*/ 3787 w 4632"/>
              <a:gd name="T69" fmla="*/ 2642 h 3146"/>
              <a:gd name="T70" fmla="*/ 3906 w 4632"/>
              <a:gd name="T71" fmla="*/ 2441 h 3146"/>
              <a:gd name="T72" fmla="*/ 4125 w 4632"/>
              <a:gd name="T73" fmla="*/ 2286 h 3146"/>
              <a:gd name="T74" fmla="*/ 4372 w 4632"/>
              <a:gd name="T75" fmla="*/ 2112 h 3146"/>
              <a:gd name="T76" fmla="*/ 4482 w 4632"/>
              <a:gd name="T77" fmla="*/ 1993 h 3146"/>
              <a:gd name="T78" fmla="*/ 4546 w 4632"/>
              <a:gd name="T79" fmla="*/ 1902 h 3146"/>
              <a:gd name="T80" fmla="*/ 4582 w 4632"/>
              <a:gd name="T81" fmla="*/ 1380 h 3146"/>
              <a:gd name="T82" fmla="*/ 4363 w 4632"/>
              <a:gd name="T83" fmla="*/ 1554 h 3146"/>
              <a:gd name="T84" fmla="*/ 4143 w 4632"/>
              <a:gd name="T85" fmla="*/ 1307 h 3146"/>
              <a:gd name="T86" fmla="*/ 3933 w 4632"/>
              <a:gd name="T87" fmla="*/ 1179 h 3146"/>
              <a:gd name="T88" fmla="*/ 3860 w 4632"/>
              <a:gd name="T89" fmla="*/ 1124 h 3146"/>
              <a:gd name="T90" fmla="*/ 3796 w 4632"/>
              <a:gd name="T91" fmla="*/ 1060 h 3146"/>
              <a:gd name="T92" fmla="*/ 3641 w 4632"/>
              <a:gd name="T93" fmla="*/ 887 h 3146"/>
              <a:gd name="T94" fmla="*/ 3604 w 4632"/>
              <a:gd name="T95" fmla="*/ 759 h 3146"/>
              <a:gd name="T96" fmla="*/ 3604 w 4632"/>
              <a:gd name="T97" fmla="*/ 512 h 3146"/>
              <a:gd name="T98" fmla="*/ 3631 w 4632"/>
              <a:gd name="T99" fmla="*/ 393 h 3146"/>
              <a:gd name="T100" fmla="*/ 3567 w 4632"/>
              <a:gd name="T101" fmla="*/ 238 h 3146"/>
              <a:gd name="T102" fmla="*/ 3513 w 4632"/>
              <a:gd name="T103" fmla="*/ 164 h 3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32" h="3146">
                <a:moveTo>
                  <a:pt x="3668" y="0"/>
                </a:moveTo>
                <a:cubicBezTo>
                  <a:pt x="3655" y="40"/>
                  <a:pt x="3617" y="64"/>
                  <a:pt x="3586" y="91"/>
                </a:cubicBezTo>
                <a:cubicBezTo>
                  <a:pt x="3537" y="134"/>
                  <a:pt x="3539" y="138"/>
                  <a:pt x="3503" y="192"/>
                </a:cubicBezTo>
                <a:cubicBezTo>
                  <a:pt x="3493" y="207"/>
                  <a:pt x="3482" y="227"/>
                  <a:pt x="3467" y="238"/>
                </a:cubicBezTo>
                <a:cubicBezTo>
                  <a:pt x="3449" y="251"/>
                  <a:pt x="3412" y="274"/>
                  <a:pt x="3412" y="274"/>
                </a:cubicBezTo>
                <a:cubicBezTo>
                  <a:pt x="3395" y="300"/>
                  <a:pt x="3359" y="324"/>
                  <a:pt x="3330" y="338"/>
                </a:cubicBezTo>
                <a:cubicBezTo>
                  <a:pt x="3313" y="347"/>
                  <a:pt x="3275" y="356"/>
                  <a:pt x="3275" y="356"/>
                </a:cubicBezTo>
                <a:cubicBezTo>
                  <a:pt x="3193" y="442"/>
                  <a:pt x="3139" y="475"/>
                  <a:pt x="3019" y="494"/>
                </a:cubicBezTo>
                <a:cubicBezTo>
                  <a:pt x="2933" y="549"/>
                  <a:pt x="2788" y="538"/>
                  <a:pt x="2690" y="567"/>
                </a:cubicBezTo>
                <a:cubicBezTo>
                  <a:pt x="2644" y="581"/>
                  <a:pt x="2598" y="596"/>
                  <a:pt x="2553" y="612"/>
                </a:cubicBezTo>
                <a:cubicBezTo>
                  <a:pt x="2535" y="618"/>
                  <a:pt x="2498" y="631"/>
                  <a:pt x="2498" y="631"/>
                </a:cubicBezTo>
                <a:cubicBezTo>
                  <a:pt x="2443" y="684"/>
                  <a:pt x="2286" y="698"/>
                  <a:pt x="2214" y="704"/>
                </a:cubicBezTo>
                <a:cubicBezTo>
                  <a:pt x="2161" y="722"/>
                  <a:pt x="2177" y="770"/>
                  <a:pt x="2132" y="795"/>
                </a:cubicBezTo>
                <a:cubicBezTo>
                  <a:pt x="2073" y="828"/>
                  <a:pt x="1981" y="813"/>
                  <a:pt x="1913" y="823"/>
                </a:cubicBezTo>
                <a:cubicBezTo>
                  <a:pt x="1873" y="836"/>
                  <a:pt x="1849" y="857"/>
                  <a:pt x="1821" y="887"/>
                </a:cubicBezTo>
                <a:cubicBezTo>
                  <a:pt x="1818" y="948"/>
                  <a:pt x="1831" y="1012"/>
                  <a:pt x="1812" y="1070"/>
                </a:cubicBezTo>
                <a:cubicBezTo>
                  <a:pt x="1807" y="1085"/>
                  <a:pt x="1697" y="1096"/>
                  <a:pt x="1693" y="1097"/>
                </a:cubicBezTo>
                <a:cubicBezTo>
                  <a:pt x="1664" y="1102"/>
                  <a:pt x="1628" y="1115"/>
                  <a:pt x="1602" y="1124"/>
                </a:cubicBezTo>
                <a:cubicBezTo>
                  <a:pt x="1497" y="1158"/>
                  <a:pt x="1382" y="1178"/>
                  <a:pt x="1273" y="1188"/>
                </a:cubicBezTo>
                <a:cubicBezTo>
                  <a:pt x="1221" y="1206"/>
                  <a:pt x="1255" y="1196"/>
                  <a:pt x="1172" y="1216"/>
                </a:cubicBezTo>
                <a:cubicBezTo>
                  <a:pt x="1136" y="1225"/>
                  <a:pt x="1062" y="1234"/>
                  <a:pt x="1062" y="1234"/>
                </a:cubicBezTo>
                <a:cubicBezTo>
                  <a:pt x="1024" y="1253"/>
                  <a:pt x="974" y="1266"/>
                  <a:pt x="943" y="1298"/>
                </a:cubicBezTo>
                <a:cubicBezTo>
                  <a:pt x="909" y="1333"/>
                  <a:pt x="928" y="1322"/>
                  <a:pt x="889" y="1335"/>
                </a:cubicBezTo>
                <a:cubicBezTo>
                  <a:pt x="866" y="1357"/>
                  <a:pt x="840" y="1360"/>
                  <a:pt x="815" y="1380"/>
                </a:cubicBezTo>
                <a:cubicBezTo>
                  <a:pt x="808" y="1385"/>
                  <a:pt x="805" y="1395"/>
                  <a:pt x="797" y="1399"/>
                </a:cubicBezTo>
                <a:cubicBezTo>
                  <a:pt x="780" y="1408"/>
                  <a:pt x="742" y="1417"/>
                  <a:pt x="742" y="1417"/>
                </a:cubicBezTo>
                <a:cubicBezTo>
                  <a:pt x="733" y="1423"/>
                  <a:pt x="725" y="1430"/>
                  <a:pt x="715" y="1435"/>
                </a:cubicBezTo>
                <a:cubicBezTo>
                  <a:pt x="706" y="1439"/>
                  <a:pt x="695" y="1439"/>
                  <a:pt x="687" y="1444"/>
                </a:cubicBezTo>
                <a:cubicBezTo>
                  <a:pt x="680" y="1449"/>
                  <a:pt x="677" y="1459"/>
                  <a:pt x="669" y="1463"/>
                </a:cubicBezTo>
                <a:cubicBezTo>
                  <a:pt x="634" y="1481"/>
                  <a:pt x="588" y="1478"/>
                  <a:pt x="550" y="1490"/>
                </a:cubicBezTo>
                <a:cubicBezTo>
                  <a:pt x="502" y="1522"/>
                  <a:pt x="462" y="1537"/>
                  <a:pt x="404" y="1545"/>
                </a:cubicBezTo>
                <a:cubicBezTo>
                  <a:pt x="337" y="1567"/>
                  <a:pt x="417" y="1535"/>
                  <a:pt x="358" y="1582"/>
                </a:cubicBezTo>
                <a:cubicBezTo>
                  <a:pt x="351" y="1588"/>
                  <a:pt x="340" y="1587"/>
                  <a:pt x="331" y="1591"/>
                </a:cubicBezTo>
                <a:cubicBezTo>
                  <a:pt x="321" y="1596"/>
                  <a:pt x="313" y="1605"/>
                  <a:pt x="303" y="1609"/>
                </a:cubicBezTo>
                <a:cubicBezTo>
                  <a:pt x="286" y="1617"/>
                  <a:pt x="267" y="1621"/>
                  <a:pt x="249" y="1627"/>
                </a:cubicBezTo>
                <a:cubicBezTo>
                  <a:pt x="240" y="1630"/>
                  <a:pt x="221" y="1636"/>
                  <a:pt x="221" y="1636"/>
                </a:cubicBezTo>
                <a:cubicBezTo>
                  <a:pt x="185" y="1661"/>
                  <a:pt x="165" y="1694"/>
                  <a:pt x="130" y="1719"/>
                </a:cubicBezTo>
                <a:cubicBezTo>
                  <a:pt x="106" y="1789"/>
                  <a:pt x="98" y="1876"/>
                  <a:pt x="57" y="1938"/>
                </a:cubicBezTo>
                <a:cubicBezTo>
                  <a:pt x="52" y="2005"/>
                  <a:pt x="59" y="2089"/>
                  <a:pt x="20" y="2148"/>
                </a:cubicBezTo>
                <a:cubicBezTo>
                  <a:pt x="0" y="2210"/>
                  <a:pt x="1" y="2286"/>
                  <a:pt x="57" y="2322"/>
                </a:cubicBezTo>
                <a:cubicBezTo>
                  <a:pt x="60" y="2334"/>
                  <a:pt x="56" y="2351"/>
                  <a:pt x="66" y="2359"/>
                </a:cubicBezTo>
                <a:cubicBezTo>
                  <a:pt x="89" y="2379"/>
                  <a:pt x="189" y="2393"/>
                  <a:pt x="221" y="2404"/>
                </a:cubicBezTo>
                <a:cubicBezTo>
                  <a:pt x="254" y="2426"/>
                  <a:pt x="293" y="2447"/>
                  <a:pt x="331" y="2459"/>
                </a:cubicBezTo>
                <a:cubicBezTo>
                  <a:pt x="337" y="2465"/>
                  <a:pt x="342" y="2473"/>
                  <a:pt x="349" y="2478"/>
                </a:cubicBezTo>
                <a:cubicBezTo>
                  <a:pt x="358" y="2485"/>
                  <a:pt x="369" y="2488"/>
                  <a:pt x="377" y="2496"/>
                </a:cubicBezTo>
                <a:cubicBezTo>
                  <a:pt x="419" y="2537"/>
                  <a:pt x="368" y="2514"/>
                  <a:pt x="422" y="2532"/>
                </a:cubicBezTo>
                <a:cubicBezTo>
                  <a:pt x="460" y="2557"/>
                  <a:pt x="490" y="2582"/>
                  <a:pt x="532" y="2596"/>
                </a:cubicBezTo>
                <a:cubicBezTo>
                  <a:pt x="541" y="2602"/>
                  <a:pt x="551" y="2607"/>
                  <a:pt x="559" y="2615"/>
                </a:cubicBezTo>
                <a:cubicBezTo>
                  <a:pt x="567" y="2623"/>
                  <a:pt x="568" y="2637"/>
                  <a:pt x="578" y="2642"/>
                </a:cubicBezTo>
                <a:cubicBezTo>
                  <a:pt x="595" y="2650"/>
                  <a:pt x="615" y="2648"/>
                  <a:pt x="633" y="2651"/>
                </a:cubicBezTo>
                <a:cubicBezTo>
                  <a:pt x="669" y="2687"/>
                  <a:pt x="705" y="2719"/>
                  <a:pt x="733" y="2761"/>
                </a:cubicBezTo>
                <a:cubicBezTo>
                  <a:pt x="749" y="2826"/>
                  <a:pt x="765" y="2810"/>
                  <a:pt x="815" y="2843"/>
                </a:cubicBezTo>
                <a:cubicBezTo>
                  <a:pt x="841" y="2915"/>
                  <a:pt x="825" y="3003"/>
                  <a:pt x="852" y="3072"/>
                </a:cubicBezTo>
                <a:cubicBezTo>
                  <a:pt x="855" y="3080"/>
                  <a:pt x="928" y="3089"/>
                  <a:pt x="943" y="3090"/>
                </a:cubicBezTo>
                <a:cubicBezTo>
                  <a:pt x="1010" y="3095"/>
                  <a:pt x="1078" y="3096"/>
                  <a:pt x="1145" y="3099"/>
                </a:cubicBezTo>
                <a:cubicBezTo>
                  <a:pt x="1332" y="3146"/>
                  <a:pt x="1090" y="3088"/>
                  <a:pt x="1629" y="3118"/>
                </a:cubicBezTo>
                <a:cubicBezTo>
                  <a:pt x="1648" y="3119"/>
                  <a:pt x="1684" y="3136"/>
                  <a:pt x="1684" y="3136"/>
                </a:cubicBezTo>
                <a:cubicBezTo>
                  <a:pt x="1721" y="3133"/>
                  <a:pt x="1758" y="3134"/>
                  <a:pt x="1794" y="3127"/>
                </a:cubicBezTo>
                <a:cubicBezTo>
                  <a:pt x="1805" y="3125"/>
                  <a:pt x="1811" y="3113"/>
                  <a:pt x="1821" y="3108"/>
                </a:cubicBezTo>
                <a:cubicBezTo>
                  <a:pt x="1847" y="3096"/>
                  <a:pt x="1876" y="3090"/>
                  <a:pt x="1903" y="3081"/>
                </a:cubicBezTo>
                <a:cubicBezTo>
                  <a:pt x="1974" y="3057"/>
                  <a:pt x="2049" y="3051"/>
                  <a:pt x="2123" y="3044"/>
                </a:cubicBezTo>
                <a:cubicBezTo>
                  <a:pt x="2184" y="3024"/>
                  <a:pt x="2229" y="3023"/>
                  <a:pt x="2297" y="3017"/>
                </a:cubicBezTo>
                <a:cubicBezTo>
                  <a:pt x="2434" y="2971"/>
                  <a:pt x="2724" y="2996"/>
                  <a:pt x="2882" y="2990"/>
                </a:cubicBezTo>
                <a:cubicBezTo>
                  <a:pt x="2894" y="2987"/>
                  <a:pt x="2906" y="2984"/>
                  <a:pt x="2918" y="2980"/>
                </a:cubicBezTo>
                <a:cubicBezTo>
                  <a:pt x="2936" y="2974"/>
                  <a:pt x="2973" y="2962"/>
                  <a:pt x="2973" y="2962"/>
                </a:cubicBezTo>
                <a:cubicBezTo>
                  <a:pt x="3015" y="2932"/>
                  <a:pt x="3042" y="2927"/>
                  <a:pt x="3092" y="2916"/>
                </a:cubicBezTo>
                <a:cubicBezTo>
                  <a:pt x="3125" y="2867"/>
                  <a:pt x="3145" y="2884"/>
                  <a:pt x="3193" y="2852"/>
                </a:cubicBezTo>
                <a:cubicBezTo>
                  <a:pt x="3260" y="2807"/>
                  <a:pt x="3424" y="2787"/>
                  <a:pt x="3503" y="2779"/>
                </a:cubicBezTo>
                <a:cubicBezTo>
                  <a:pt x="3548" y="2736"/>
                  <a:pt x="3617" y="2712"/>
                  <a:pt x="3677" y="2697"/>
                </a:cubicBezTo>
                <a:cubicBezTo>
                  <a:pt x="3711" y="2675"/>
                  <a:pt x="3749" y="2654"/>
                  <a:pt x="3787" y="2642"/>
                </a:cubicBezTo>
                <a:cubicBezTo>
                  <a:pt x="3817" y="2622"/>
                  <a:pt x="3839" y="2598"/>
                  <a:pt x="3869" y="2578"/>
                </a:cubicBezTo>
                <a:cubicBezTo>
                  <a:pt x="3885" y="2530"/>
                  <a:pt x="3876" y="2484"/>
                  <a:pt x="3906" y="2441"/>
                </a:cubicBezTo>
                <a:cubicBezTo>
                  <a:pt x="3919" y="2403"/>
                  <a:pt x="3941" y="2371"/>
                  <a:pt x="3979" y="2359"/>
                </a:cubicBezTo>
                <a:cubicBezTo>
                  <a:pt x="4020" y="2316"/>
                  <a:pt x="4074" y="2312"/>
                  <a:pt x="4125" y="2286"/>
                </a:cubicBezTo>
                <a:cubicBezTo>
                  <a:pt x="4160" y="2249"/>
                  <a:pt x="4180" y="2244"/>
                  <a:pt x="4226" y="2222"/>
                </a:cubicBezTo>
                <a:cubicBezTo>
                  <a:pt x="4266" y="2180"/>
                  <a:pt x="4326" y="2147"/>
                  <a:pt x="4372" y="2112"/>
                </a:cubicBezTo>
                <a:cubicBezTo>
                  <a:pt x="4404" y="2088"/>
                  <a:pt x="4421" y="2061"/>
                  <a:pt x="4454" y="2039"/>
                </a:cubicBezTo>
                <a:cubicBezTo>
                  <a:pt x="4479" y="1963"/>
                  <a:pt x="4444" y="2053"/>
                  <a:pt x="4482" y="1993"/>
                </a:cubicBezTo>
                <a:cubicBezTo>
                  <a:pt x="4523" y="1926"/>
                  <a:pt x="4457" y="2002"/>
                  <a:pt x="4509" y="1947"/>
                </a:cubicBezTo>
                <a:cubicBezTo>
                  <a:pt x="4532" y="1878"/>
                  <a:pt x="4498" y="1962"/>
                  <a:pt x="4546" y="1902"/>
                </a:cubicBezTo>
                <a:cubicBezTo>
                  <a:pt x="4598" y="1837"/>
                  <a:pt x="4503" y="1909"/>
                  <a:pt x="4582" y="1856"/>
                </a:cubicBezTo>
                <a:cubicBezTo>
                  <a:pt x="4631" y="1703"/>
                  <a:pt x="4632" y="1535"/>
                  <a:pt x="4582" y="1380"/>
                </a:cubicBezTo>
                <a:cubicBezTo>
                  <a:pt x="4572" y="1628"/>
                  <a:pt x="4630" y="1616"/>
                  <a:pt x="4436" y="1600"/>
                </a:cubicBezTo>
                <a:cubicBezTo>
                  <a:pt x="4405" y="1590"/>
                  <a:pt x="4390" y="1572"/>
                  <a:pt x="4363" y="1554"/>
                </a:cubicBezTo>
                <a:cubicBezTo>
                  <a:pt x="4343" y="1475"/>
                  <a:pt x="4273" y="1415"/>
                  <a:pt x="4207" y="1371"/>
                </a:cubicBezTo>
                <a:cubicBezTo>
                  <a:pt x="4188" y="1343"/>
                  <a:pt x="4164" y="1333"/>
                  <a:pt x="4143" y="1307"/>
                </a:cubicBezTo>
                <a:cubicBezTo>
                  <a:pt x="4112" y="1268"/>
                  <a:pt x="4082" y="1241"/>
                  <a:pt x="4034" y="1225"/>
                </a:cubicBezTo>
                <a:cubicBezTo>
                  <a:pt x="4006" y="1199"/>
                  <a:pt x="3969" y="1191"/>
                  <a:pt x="3933" y="1179"/>
                </a:cubicBezTo>
                <a:cubicBezTo>
                  <a:pt x="3916" y="1168"/>
                  <a:pt x="3894" y="1165"/>
                  <a:pt x="3878" y="1152"/>
                </a:cubicBezTo>
                <a:cubicBezTo>
                  <a:pt x="3869" y="1145"/>
                  <a:pt x="3868" y="1132"/>
                  <a:pt x="3860" y="1124"/>
                </a:cubicBezTo>
                <a:cubicBezTo>
                  <a:pt x="3815" y="1078"/>
                  <a:pt x="3849" y="1132"/>
                  <a:pt x="3814" y="1088"/>
                </a:cubicBezTo>
                <a:cubicBezTo>
                  <a:pt x="3807" y="1079"/>
                  <a:pt x="3804" y="1068"/>
                  <a:pt x="3796" y="1060"/>
                </a:cubicBezTo>
                <a:cubicBezTo>
                  <a:pt x="3754" y="1017"/>
                  <a:pt x="3703" y="994"/>
                  <a:pt x="3668" y="942"/>
                </a:cubicBezTo>
                <a:cubicBezTo>
                  <a:pt x="3647" y="877"/>
                  <a:pt x="3674" y="952"/>
                  <a:pt x="3641" y="887"/>
                </a:cubicBezTo>
                <a:cubicBezTo>
                  <a:pt x="3628" y="861"/>
                  <a:pt x="3630" y="843"/>
                  <a:pt x="3622" y="814"/>
                </a:cubicBezTo>
                <a:cubicBezTo>
                  <a:pt x="3617" y="795"/>
                  <a:pt x="3609" y="778"/>
                  <a:pt x="3604" y="759"/>
                </a:cubicBezTo>
                <a:cubicBezTo>
                  <a:pt x="3601" y="747"/>
                  <a:pt x="3598" y="734"/>
                  <a:pt x="3595" y="722"/>
                </a:cubicBezTo>
                <a:cubicBezTo>
                  <a:pt x="3598" y="652"/>
                  <a:pt x="3599" y="582"/>
                  <a:pt x="3604" y="512"/>
                </a:cubicBezTo>
                <a:cubicBezTo>
                  <a:pt x="3605" y="491"/>
                  <a:pt x="3608" y="469"/>
                  <a:pt x="3613" y="448"/>
                </a:cubicBezTo>
                <a:cubicBezTo>
                  <a:pt x="3617" y="429"/>
                  <a:pt x="3631" y="393"/>
                  <a:pt x="3631" y="393"/>
                </a:cubicBezTo>
                <a:cubicBezTo>
                  <a:pt x="3624" y="345"/>
                  <a:pt x="3627" y="317"/>
                  <a:pt x="3595" y="283"/>
                </a:cubicBezTo>
                <a:cubicBezTo>
                  <a:pt x="3569" y="204"/>
                  <a:pt x="3606" y="302"/>
                  <a:pt x="3567" y="238"/>
                </a:cubicBezTo>
                <a:cubicBezTo>
                  <a:pt x="3542" y="197"/>
                  <a:pt x="3578" y="221"/>
                  <a:pt x="3540" y="183"/>
                </a:cubicBezTo>
                <a:cubicBezTo>
                  <a:pt x="3532" y="175"/>
                  <a:pt x="3523" y="169"/>
                  <a:pt x="3513" y="164"/>
                </a:cubicBezTo>
                <a:cubicBezTo>
                  <a:pt x="3504" y="160"/>
                  <a:pt x="3485" y="155"/>
                  <a:pt x="3485" y="155"/>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3" name="Freeform 29">
            <a:extLst>
              <a:ext uri="{FF2B5EF4-FFF2-40B4-BE49-F238E27FC236}">
                <a16:creationId xmlns:a16="http://schemas.microsoft.com/office/drawing/2014/main" id="{859F687C-2AE7-4B16-ADBB-A489CFFB1774}"/>
              </a:ext>
            </a:extLst>
          </p:cNvPr>
          <p:cNvSpPr>
            <a:spLocks/>
          </p:cNvSpPr>
          <p:nvPr/>
        </p:nvSpPr>
        <p:spPr bwMode="auto">
          <a:xfrm>
            <a:off x="4029075" y="1066800"/>
            <a:ext cx="3971925" cy="3105150"/>
          </a:xfrm>
          <a:custGeom>
            <a:avLst/>
            <a:gdLst>
              <a:gd name="T0" fmla="*/ 1758 w 2370"/>
              <a:gd name="T1" fmla="*/ 0 h 1692"/>
              <a:gd name="T2" fmla="*/ 1560 w 2370"/>
              <a:gd name="T3" fmla="*/ 30 h 1692"/>
              <a:gd name="T4" fmla="*/ 1374 w 2370"/>
              <a:gd name="T5" fmla="*/ 84 h 1692"/>
              <a:gd name="T6" fmla="*/ 744 w 2370"/>
              <a:gd name="T7" fmla="*/ 78 h 1692"/>
              <a:gd name="T8" fmla="*/ 684 w 2370"/>
              <a:gd name="T9" fmla="*/ 96 h 1692"/>
              <a:gd name="T10" fmla="*/ 648 w 2370"/>
              <a:gd name="T11" fmla="*/ 120 h 1692"/>
              <a:gd name="T12" fmla="*/ 588 w 2370"/>
              <a:gd name="T13" fmla="*/ 180 h 1692"/>
              <a:gd name="T14" fmla="*/ 540 w 2370"/>
              <a:gd name="T15" fmla="*/ 234 h 1692"/>
              <a:gd name="T16" fmla="*/ 486 w 2370"/>
              <a:gd name="T17" fmla="*/ 258 h 1692"/>
              <a:gd name="T18" fmla="*/ 396 w 2370"/>
              <a:gd name="T19" fmla="*/ 312 h 1692"/>
              <a:gd name="T20" fmla="*/ 330 w 2370"/>
              <a:gd name="T21" fmla="*/ 372 h 1692"/>
              <a:gd name="T22" fmla="*/ 234 w 2370"/>
              <a:gd name="T23" fmla="*/ 450 h 1692"/>
              <a:gd name="T24" fmla="*/ 180 w 2370"/>
              <a:gd name="T25" fmla="*/ 534 h 1692"/>
              <a:gd name="T26" fmla="*/ 144 w 2370"/>
              <a:gd name="T27" fmla="*/ 546 h 1692"/>
              <a:gd name="T28" fmla="*/ 126 w 2370"/>
              <a:gd name="T29" fmla="*/ 552 h 1692"/>
              <a:gd name="T30" fmla="*/ 102 w 2370"/>
              <a:gd name="T31" fmla="*/ 798 h 1692"/>
              <a:gd name="T32" fmla="*/ 48 w 2370"/>
              <a:gd name="T33" fmla="*/ 912 h 1692"/>
              <a:gd name="T34" fmla="*/ 12 w 2370"/>
              <a:gd name="T35" fmla="*/ 1044 h 1692"/>
              <a:gd name="T36" fmla="*/ 0 w 2370"/>
              <a:gd name="T37" fmla="*/ 1116 h 1692"/>
              <a:gd name="T38" fmla="*/ 24 w 2370"/>
              <a:gd name="T39" fmla="*/ 1242 h 1692"/>
              <a:gd name="T40" fmla="*/ 84 w 2370"/>
              <a:gd name="T41" fmla="*/ 1338 h 1692"/>
              <a:gd name="T42" fmla="*/ 132 w 2370"/>
              <a:gd name="T43" fmla="*/ 1398 h 1692"/>
              <a:gd name="T44" fmla="*/ 252 w 2370"/>
              <a:gd name="T45" fmla="*/ 1494 h 1692"/>
              <a:gd name="T46" fmla="*/ 408 w 2370"/>
              <a:gd name="T47" fmla="*/ 1590 h 1692"/>
              <a:gd name="T48" fmla="*/ 534 w 2370"/>
              <a:gd name="T49" fmla="*/ 1626 h 1692"/>
              <a:gd name="T50" fmla="*/ 690 w 2370"/>
              <a:gd name="T51" fmla="*/ 1692 h 1692"/>
              <a:gd name="T52" fmla="*/ 1074 w 2370"/>
              <a:gd name="T53" fmla="*/ 1686 h 1692"/>
              <a:gd name="T54" fmla="*/ 1134 w 2370"/>
              <a:gd name="T55" fmla="*/ 1680 h 1692"/>
              <a:gd name="T56" fmla="*/ 1170 w 2370"/>
              <a:gd name="T57" fmla="*/ 1668 h 1692"/>
              <a:gd name="T58" fmla="*/ 1524 w 2370"/>
              <a:gd name="T59" fmla="*/ 1674 h 1692"/>
              <a:gd name="T60" fmla="*/ 1644 w 2370"/>
              <a:gd name="T61" fmla="*/ 1644 h 1692"/>
              <a:gd name="T62" fmla="*/ 1698 w 2370"/>
              <a:gd name="T63" fmla="*/ 1602 h 1692"/>
              <a:gd name="T64" fmla="*/ 1758 w 2370"/>
              <a:gd name="T65" fmla="*/ 1566 h 1692"/>
              <a:gd name="T66" fmla="*/ 1824 w 2370"/>
              <a:gd name="T67" fmla="*/ 1404 h 1692"/>
              <a:gd name="T68" fmla="*/ 1860 w 2370"/>
              <a:gd name="T69" fmla="*/ 1350 h 1692"/>
              <a:gd name="T70" fmla="*/ 1890 w 2370"/>
              <a:gd name="T71" fmla="*/ 1338 h 1692"/>
              <a:gd name="T72" fmla="*/ 1908 w 2370"/>
              <a:gd name="T73" fmla="*/ 1326 h 1692"/>
              <a:gd name="T74" fmla="*/ 1920 w 2370"/>
              <a:gd name="T75" fmla="*/ 1308 h 1692"/>
              <a:gd name="T76" fmla="*/ 1938 w 2370"/>
              <a:gd name="T77" fmla="*/ 1302 h 1692"/>
              <a:gd name="T78" fmla="*/ 1956 w 2370"/>
              <a:gd name="T79" fmla="*/ 1248 h 1692"/>
              <a:gd name="T80" fmla="*/ 1992 w 2370"/>
              <a:gd name="T81" fmla="*/ 1212 h 1692"/>
              <a:gd name="T82" fmla="*/ 2010 w 2370"/>
              <a:gd name="T83" fmla="*/ 1194 h 1692"/>
              <a:gd name="T84" fmla="*/ 2052 w 2370"/>
              <a:gd name="T85" fmla="*/ 1110 h 1692"/>
              <a:gd name="T86" fmla="*/ 2118 w 2370"/>
              <a:gd name="T87" fmla="*/ 1020 h 1692"/>
              <a:gd name="T88" fmla="*/ 2160 w 2370"/>
              <a:gd name="T89" fmla="*/ 960 h 1692"/>
              <a:gd name="T90" fmla="*/ 2172 w 2370"/>
              <a:gd name="T91" fmla="*/ 924 h 1692"/>
              <a:gd name="T92" fmla="*/ 2190 w 2370"/>
              <a:gd name="T93" fmla="*/ 912 h 1692"/>
              <a:gd name="T94" fmla="*/ 2244 w 2370"/>
              <a:gd name="T95" fmla="*/ 852 h 1692"/>
              <a:gd name="T96" fmla="*/ 2292 w 2370"/>
              <a:gd name="T97" fmla="*/ 804 h 1692"/>
              <a:gd name="T98" fmla="*/ 2328 w 2370"/>
              <a:gd name="T99" fmla="*/ 690 h 1692"/>
              <a:gd name="T100" fmla="*/ 2346 w 2370"/>
              <a:gd name="T101" fmla="*/ 642 h 1692"/>
              <a:gd name="T102" fmla="*/ 2370 w 2370"/>
              <a:gd name="T103" fmla="*/ 630 h 1692"/>
              <a:gd name="T104" fmla="*/ 2364 w 2370"/>
              <a:gd name="T105" fmla="*/ 612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0" h="1692">
                <a:moveTo>
                  <a:pt x="1758" y="0"/>
                </a:moveTo>
                <a:cubicBezTo>
                  <a:pt x="1694" y="48"/>
                  <a:pt x="1668" y="26"/>
                  <a:pt x="1560" y="30"/>
                </a:cubicBezTo>
                <a:cubicBezTo>
                  <a:pt x="1497" y="46"/>
                  <a:pt x="1437" y="68"/>
                  <a:pt x="1374" y="84"/>
                </a:cubicBezTo>
                <a:cubicBezTo>
                  <a:pt x="1149" y="80"/>
                  <a:pt x="964" y="72"/>
                  <a:pt x="744" y="78"/>
                </a:cubicBezTo>
                <a:cubicBezTo>
                  <a:pt x="700" y="93"/>
                  <a:pt x="720" y="87"/>
                  <a:pt x="684" y="96"/>
                </a:cubicBezTo>
                <a:cubicBezTo>
                  <a:pt x="672" y="104"/>
                  <a:pt x="660" y="112"/>
                  <a:pt x="648" y="120"/>
                </a:cubicBezTo>
                <a:cubicBezTo>
                  <a:pt x="624" y="136"/>
                  <a:pt x="622" y="169"/>
                  <a:pt x="588" y="180"/>
                </a:cubicBezTo>
                <a:cubicBezTo>
                  <a:pt x="571" y="197"/>
                  <a:pt x="557" y="217"/>
                  <a:pt x="540" y="234"/>
                </a:cubicBezTo>
                <a:cubicBezTo>
                  <a:pt x="516" y="258"/>
                  <a:pt x="522" y="234"/>
                  <a:pt x="486" y="258"/>
                </a:cubicBezTo>
                <a:cubicBezTo>
                  <a:pt x="455" y="279"/>
                  <a:pt x="427" y="291"/>
                  <a:pt x="396" y="312"/>
                </a:cubicBezTo>
                <a:cubicBezTo>
                  <a:pt x="370" y="329"/>
                  <a:pt x="355" y="355"/>
                  <a:pt x="330" y="372"/>
                </a:cubicBezTo>
                <a:cubicBezTo>
                  <a:pt x="318" y="409"/>
                  <a:pt x="263" y="421"/>
                  <a:pt x="234" y="450"/>
                </a:cubicBezTo>
                <a:cubicBezTo>
                  <a:pt x="222" y="487"/>
                  <a:pt x="225" y="519"/>
                  <a:pt x="180" y="534"/>
                </a:cubicBezTo>
                <a:cubicBezTo>
                  <a:pt x="168" y="538"/>
                  <a:pt x="156" y="542"/>
                  <a:pt x="144" y="546"/>
                </a:cubicBezTo>
                <a:cubicBezTo>
                  <a:pt x="138" y="548"/>
                  <a:pt x="126" y="552"/>
                  <a:pt x="126" y="552"/>
                </a:cubicBezTo>
                <a:cubicBezTo>
                  <a:pt x="100" y="631"/>
                  <a:pt x="129" y="718"/>
                  <a:pt x="102" y="798"/>
                </a:cubicBezTo>
                <a:cubicBezTo>
                  <a:pt x="89" y="837"/>
                  <a:pt x="65" y="874"/>
                  <a:pt x="48" y="912"/>
                </a:cubicBezTo>
                <a:cubicBezTo>
                  <a:pt x="29" y="955"/>
                  <a:pt x="23" y="999"/>
                  <a:pt x="12" y="1044"/>
                </a:cubicBezTo>
                <a:cubicBezTo>
                  <a:pt x="9" y="1068"/>
                  <a:pt x="0" y="1092"/>
                  <a:pt x="0" y="1116"/>
                </a:cubicBezTo>
                <a:cubicBezTo>
                  <a:pt x="0" y="1155"/>
                  <a:pt x="12" y="1205"/>
                  <a:pt x="24" y="1242"/>
                </a:cubicBezTo>
                <a:cubicBezTo>
                  <a:pt x="31" y="1314"/>
                  <a:pt x="22" y="1317"/>
                  <a:pt x="84" y="1338"/>
                </a:cubicBezTo>
                <a:cubicBezTo>
                  <a:pt x="101" y="1361"/>
                  <a:pt x="109" y="1382"/>
                  <a:pt x="132" y="1398"/>
                </a:cubicBezTo>
                <a:cubicBezTo>
                  <a:pt x="160" y="1440"/>
                  <a:pt x="203" y="1478"/>
                  <a:pt x="252" y="1494"/>
                </a:cubicBezTo>
                <a:cubicBezTo>
                  <a:pt x="309" y="1551"/>
                  <a:pt x="324" y="1578"/>
                  <a:pt x="408" y="1590"/>
                </a:cubicBezTo>
                <a:cubicBezTo>
                  <a:pt x="449" y="1604"/>
                  <a:pt x="492" y="1615"/>
                  <a:pt x="534" y="1626"/>
                </a:cubicBezTo>
                <a:cubicBezTo>
                  <a:pt x="570" y="1680"/>
                  <a:pt x="630" y="1684"/>
                  <a:pt x="690" y="1692"/>
                </a:cubicBezTo>
                <a:cubicBezTo>
                  <a:pt x="818" y="1690"/>
                  <a:pt x="946" y="1689"/>
                  <a:pt x="1074" y="1686"/>
                </a:cubicBezTo>
                <a:cubicBezTo>
                  <a:pt x="1094" y="1685"/>
                  <a:pt x="1114" y="1684"/>
                  <a:pt x="1134" y="1680"/>
                </a:cubicBezTo>
                <a:cubicBezTo>
                  <a:pt x="1146" y="1678"/>
                  <a:pt x="1170" y="1668"/>
                  <a:pt x="1170" y="1668"/>
                </a:cubicBezTo>
                <a:cubicBezTo>
                  <a:pt x="1329" y="1674"/>
                  <a:pt x="1362" y="1680"/>
                  <a:pt x="1524" y="1674"/>
                </a:cubicBezTo>
                <a:cubicBezTo>
                  <a:pt x="1559" y="1669"/>
                  <a:pt x="1613" y="1665"/>
                  <a:pt x="1644" y="1644"/>
                </a:cubicBezTo>
                <a:cubicBezTo>
                  <a:pt x="1663" y="1631"/>
                  <a:pt x="1679" y="1615"/>
                  <a:pt x="1698" y="1602"/>
                </a:cubicBezTo>
                <a:cubicBezTo>
                  <a:pt x="1719" y="1588"/>
                  <a:pt x="1738" y="1586"/>
                  <a:pt x="1758" y="1566"/>
                </a:cubicBezTo>
                <a:cubicBezTo>
                  <a:pt x="1779" y="1503"/>
                  <a:pt x="1764" y="1444"/>
                  <a:pt x="1824" y="1404"/>
                </a:cubicBezTo>
                <a:cubicBezTo>
                  <a:pt x="1836" y="1386"/>
                  <a:pt x="1840" y="1362"/>
                  <a:pt x="1860" y="1350"/>
                </a:cubicBezTo>
                <a:cubicBezTo>
                  <a:pt x="1869" y="1344"/>
                  <a:pt x="1880" y="1343"/>
                  <a:pt x="1890" y="1338"/>
                </a:cubicBezTo>
                <a:cubicBezTo>
                  <a:pt x="1896" y="1335"/>
                  <a:pt x="1902" y="1330"/>
                  <a:pt x="1908" y="1326"/>
                </a:cubicBezTo>
                <a:cubicBezTo>
                  <a:pt x="1912" y="1320"/>
                  <a:pt x="1914" y="1313"/>
                  <a:pt x="1920" y="1308"/>
                </a:cubicBezTo>
                <a:cubicBezTo>
                  <a:pt x="1925" y="1304"/>
                  <a:pt x="1934" y="1307"/>
                  <a:pt x="1938" y="1302"/>
                </a:cubicBezTo>
                <a:cubicBezTo>
                  <a:pt x="1949" y="1287"/>
                  <a:pt x="1943" y="1261"/>
                  <a:pt x="1956" y="1248"/>
                </a:cubicBezTo>
                <a:cubicBezTo>
                  <a:pt x="1968" y="1236"/>
                  <a:pt x="1980" y="1224"/>
                  <a:pt x="1992" y="1212"/>
                </a:cubicBezTo>
                <a:cubicBezTo>
                  <a:pt x="1998" y="1206"/>
                  <a:pt x="2010" y="1194"/>
                  <a:pt x="2010" y="1194"/>
                </a:cubicBezTo>
                <a:cubicBezTo>
                  <a:pt x="2017" y="1159"/>
                  <a:pt x="2021" y="1130"/>
                  <a:pt x="2052" y="1110"/>
                </a:cubicBezTo>
                <a:cubicBezTo>
                  <a:pt x="2064" y="1075"/>
                  <a:pt x="2092" y="1046"/>
                  <a:pt x="2118" y="1020"/>
                </a:cubicBezTo>
                <a:cubicBezTo>
                  <a:pt x="2126" y="978"/>
                  <a:pt x="2132" y="988"/>
                  <a:pt x="2160" y="960"/>
                </a:cubicBezTo>
                <a:cubicBezTo>
                  <a:pt x="2164" y="948"/>
                  <a:pt x="2168" y="936"/>
                  <a:pt x="2172" y="924"/>
                </a:cubicBezTo>
                <a:cubicBezTo>
                  <a:pt x="2174" y="917"/>
                  <a:pt x="2184" y="917"/>
                  <a:pt x="2190" y="912"/>
                </a:cubicBezTo>
                <a:cubicBezTo>
                  <a:pt x="2208" y="897"/>
                  <a:pt x="2229" y="870"/>
                  <a:pt x="2244" y="852"/>
                </a:cubicBezTo>
                <a:cubicBezTo>
                  <a:pt x="2283" y="804"/>
                  <a:pt x="2249" y="825"/>
                  <a:pt x="2292" y="804"/>
                </a:cubicBezTo>
                <a:cubicBezTo>
                  <a:pt x="2305" y="766"/>
                  <a:pt x="2319" y="729"/>
                  <a:pt x="2328" y="690"/>
                </a:cubicBezTo>
                <a:cubicBezTo>
                  <a:pt x="2332" y="673"/>
                  <a:pt x="2331" y="655"/>
                  <a:pt x="2346" y="642"/>
                </a:cubicBezTo>
                <a:cubicBezTo>
                  <a:pt x="2353" y="636"/>
                  <a:pt x="2362" y="634"/>
                  <a:pt x="2370" y="630"/>
                </a:cubicBezTo>
                <a:cubicBezTo>
                  <a:pt x="2368" y="624"/>
                  <a:pt x="2364" y="612"/>
                  <a:pt x="2364" y="612"/>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4" name="Oval 30">
            <a:extLst>
              <a:ext uri="{FF2B5EF4-FFF2-40B4-BE49-F238E27FC236}">
                <a16:creationId xmlns:a16="http://schemas.microsoft.com/office/drawing/2014/main" id="{D11E10E0-435A-4426-AAC3-D74D3BE2FCB9}"/>
              </a:ext>
            </a:extLst>
          </p:cNvPr>
          <p:cNvSpPr>
            <a:spLocks noChangeArrowheads="1"/>
          </p:cNvSpPr>
          <p:nvPr/>
        </p:nvSpPr>
        <p:spPr bwMode="auto">
          <a:xfrm>
            <a:off x="762000" y="2667000"/>
            <a:ext cx="1600200" cy="1828800"/>
          </a:xfrm>
          <a:prstGeom prst="ellipse">
            <a:avLst/>
          </a:prstGeom>
          <a:solidFill>
            <a:schemeClr val="accent1">
              <a:alpha val="4200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5" name="Text Box 31">
            <a:extLst>
              <a:ext uri="{FF2B5EF4-FFF2-40B4-BE49-F238E27FC236}">
                <a16:creationId xmlns:a16="http://schemas.microsoft.com/office/drawing/2014/main" id="{5232DF24-5B13-4B01-B8C4-9EA3436B2FAA}"/>
              </a:ext>
            </a:extLst>
          </p:cNvPr>
          <p:cNvSpPr txBox="1">
            <a:spLocks noChangeArrowheads="1"/>
          </p:cNvSpPr>
          <p:nvPr/>
        </p:nvSpPr>
        <p:spPr bwMode="auto">
          <a:xfrm>
            <a:off x="1066800" y="3352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枣山片区</a:t>
            </a:r>
          </a:p>
        </p:txBody>
      </p:sp>
      <p:sp>
        <p:nvSpPr>
          <p:cNvPr id="67616" name="Oval 32">
            <a:extLst>
              <a:ext uri="{FF2B5EF4-FFF2-40B4-BE49-F238E27FC236}">
                <a16:creationId xmlns:a16="http://schemas.microsoft.com/office/drawing/2014/main" id="{8B0B75AF-7B3D-4CD0-8040-B505D909DF77}"/>
              </a:ext>
            </a:extLst>
          </p:cNvPr>
          <p:cNvSpPr>
            <a:spLocks noChangeArrowheads="1"/>
          </p:cNvSpPr>
          <p:nvPr/>
        </p:nvSpPr>
        <p:spPr bwMode="auto">
          <a:xfrm rot="-2423145">
            <a:off x="128588" y="4073525"/>
            <a:ext cx="1828800" cy="2590800"/>
          </a:xfrm>
          <a:prstGeom prst="ellipse">
            <a:avLst/>
          </a:prstGeom>
          <a:solidFill>
            <a:srgbClr val="3366FF">
              <a:alpha val="42000"/>
            </a:srgbClr>
          </a:solidFill>
          <a:ln w="9525" algn="ctr">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7" name="Text Box 33">
            <a:extLst>
              <a:ext uri="{FF2B5EF4-FFF2-40B4-BE49-F238E27FC236}">
                <a16:creationId xmlns:a16="http://schemas.microsoft.com/office/drawing/2014/main" id="{DFF42F94-4A89-4E8C-9A06-87E9DC53FB90}"/>
              </a:ext>
            </a:extLst>
          </p:cNvPr>
          <p:cNvSpPr txBox="1">
            <a:spLocks noChangeArrowheads="1"/>
          </p:cNvSpPr>
          <p:nvPr/>
        </p:nvSpPr>
        <p:spPr bwMode="auto">
          <a:xfrm>
            <a:off x="457200" y="49530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枣山物流园区</a:t>
            </a:r>
          </a:p>
        </p:txBody>
      </p:sp>
      <p:sp>
        <p:nvSpPr>
          <p:cNvPr id="67618" name="Oval 34">
            <a:extLst>
              <a:ext uri="{FF2B5EF4-FFF2-40B4-BE49-F238E27FC236}">
                <a16:creationId xmlns:a16="http://schemas.microsoft.com/office/drawing/2014/main" id="{1240DBD9-E498-4B84-9AED-5036E21E2542}"/>
              </a:ext>
            </a:extLst>
          </p:cNvPr>
          <p:cNvSpPr>
            <a:spLocks noChangeArrowheads="1"/>
          </p:cNvSpPr>
          <p:nvPr/>
        </p:nvSpPr>
        <p:spPr bwMode="auto">
          <a:xfrm rot="-2423145">
            <a:off x="4343400" y="4495800"/>
            <a:ext cx="1828800" cy="1676400"/>
          </a:xfrm>
          <a:prstGeom prst="ellipse">
            <a:avLst/>
          </a:prstGeom>
          <a:solidFill>
            <a:srgbClr val="3366FF">
              <a:alpha val="42000"/>
            </a:srgbClr>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19" name="Text Box 35">
            <a:extLst>
              <a:ext uri="{FF2B5EF4-FFF2-40B4-BE49-F238E27FC236}">
                <a16:creationId xmlns:a16="http://schemas.microsoft.com/office/drawing/2014/main" id="{A5E13126-E3EA-4B05-B0EA-94A72BD1EAF7}"/>
              </a:ext>
            </a:extLst>
          </p:cNvPr>
          <p:cNvSpPr txBox="1">
            <a:spLocks noChangeArrowheads="1"/>
          </p:cNvSpPr>
          <p:nvPr/>
        </p:nvSpPr>
        <p:spPr bwMode="auto">
          <a:xfrm>
            <a:off x="4800600" y="49530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神龙山旅游区</a:t>
            </a:r>
          </a:p>
        </p:txBody>
      </p:sp>
      <p:sp>
        <p:nvSpPr>
          <p:cNvPr id="67620" name="Oval 36">
            <a:extLst>
              <a:ext uri="{FF2B5EF4-FFF2-40B4-BE49-F238E27FC236}">
                <a16:creationId xmlns:a16="http://schemas.microsoft.com/office/drawing/2014/main" id="{1D053879-11C4-4BE6-B130-00E99B4314A2}"/>
              </a:ext>
            </a:extLst>
          </p:cNvPr>
          <p:cNvSpPr>
            <a:spLocks noChangeArrowheads="1"/>
          </p:cNvSpPr>
          <p:nvPr/>
        </p:nvSpPr>
        <p:spPr bwMode="auto">
          <a:xfrm>
            <a:off x="2743200" y="0"/>
            <a:ext cx="1600200" cy="1447800"/>
          </a:xfrm>
          <a:prstGeom prst="ellipse">
            <a:avLst/>
          </a:prstGeom>
          <a:solidFill>
            <a:schemeClr val="accent1">
              <a:alpha val="4200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1" name="Text Box 37">
            <a:extLst>
              <a:ext uri="{FF2B5EF4-FFF2-40B4-BE49-F238E27FC236}">
                <a16:creationId xmlns:a16="http://schemas.microsoft.com/office/drawing/2014/main" id="{A1E61B3D-CF9A-4D6E-A292-659ECA8B042B}"/>
              </a:ext>
            </a:extLst>
          </p:cNvPr>
          <p:cNvSpPr txBox="1">
            <a:spLocks noChangeArrowheads="1"/>
          </p:cNvSpPr>
          <p:nvPr/>
        </p:nvSpPr>
        <p:spPr bwMode="auto">
          <a:xfrm>
            <a:off x="3048000" y="3810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小平故里</a:t>
            </a:r>
          </a:p>
        </p:txBody>
      </p:sp>
      <p:sp>
        <p:nvSpPr>
          <p:cNvPr id="67624" name="Freeform 40">
            <a:extLst>
              <a:ext uri="{FF2B5EF4-FFF2-40B4-BE49-F238E27FC236}">
                <a16:creationId xmlns:a16="http://schemas.microsoft.com/office/drawing/2014/main" id="{A17E00AB-82E7-4625-845A-A711A4EC3AF5}"/>
              </a:ext>
            </a:extLst>
          </p:cNvPr>
          <p:cNvSpPr>
            <a:spLocks/>
          </p:cNvSpPr>
          <p:nvPr/>
        </p:nvSpPr>
        <p:spPr bwMode="auto">
          <a:xfrm>
            <a:off x="3111500" y="1117600"/>
            <a:ext cx="371475" cy="3390900"/>
          </a:xfrm>
          <a:custGeom>
            <a:avLst/>
            <a:gdLst>
              <a:gd name="T0" fmla="*/ 200 w 234"/>
              <a:gd name="T1" fmla="*/ 2136 h 2136"/>
              <a:gd name="T2" fmla="*/ 136 w 234"/>
              <a:gd name="T3" fmla="*/ 2080 h 2136"/>
              <a:gd name="T4" fmla="*/ 32 w 234"/>
              <a:gd name="T5" fmla="*/ 1936 h 2136"/>
              <a:gd name="T6" fmla="*/ 16 w 234"/>
              <a:gd name="T7" fmla="*/ 1888 h 2136"/>
              <a:gd name="T8" fmla="*/ 8 w 234"/>
              <a:gd name="T9" fmla="*/ 1864 h 2136"/>
              <a:gd name="T10" fmla="*/ 80 w 234"/>
              <a:gd name="T11" fmla="*/ 1520 h 2136"/>
              <a:gd name="T12" fmla="*/ 88 w 234"/>
              <a:gd name="T13" fmla="*/ 1384 h 2136"/>
              <a:gd name="T14" fmla="*/ 112 w 234"/>
              <a:gd name="T15" fmla="*/ 1368 h 2136"/>
              <a:gd name="T16" fmla="*/ 160 w 234"/>
              <a:gd name="T17" fmla="*/ 1272 h 2136"/>
              <a:gd name="T18" fmla="*/ 136 w 234"/>
              <a:gd name="T19" fmla="*/ 856 h 2136"/>
              <a:gd name="T20" fmla="*/ 160 w 234"/>
              <a:gd name="T21" fmla="*/ 576 h 2136"/>
              <a:gd name="T22" fmla="*/ 200 w 234"/>
              <a:gd name="T23" fmla="*/ 528 h 2136"/>
              <a:gd name="T24" fmla="*/ 216 w 234"/>
              <a:gd name="T25" fmla="*/ 480 h 2136"/>
              <a:gd name="T26" fmla="*/ 232 w 234"/>
              <a:gd name="T27" fmla="*/ 432 h 2136"/>
              <a:gd name="T28" fmla="*/ 224 w 234"/>
              <a:gd name="T29" fmla="*/ 216 h 2136"/>
              <a:gd name="T30" fmla="*/ 200 w 234"/>
              <a:gd name="T31" fmla="*/ 192 h 2136"/>
              <a:gd name="T32" fmla="*/ 112 w 234"/>
              <a:gd name="T33" fmla="*/ 112 h 2136"/>
              <a:gd name="T34" fmla="*/ 48 w 234"/>
              <a:gd name="T35" fmla="*/ 40 h 2136"/>
              <a:gd name="T36" fmla="*/ 24 w 234"/>
              <a:gd name="T37" fmla="*/ 24 h 2136"/>
              <a:gd name="T38" fmla="*/ 0 w 234"/>
              <a:gd name="T39"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36">
                <a:moveTo>
                  <a:pt x="200" y="2136"/>
                </a:moveTo>
                <a:cubicBezTo>
                  <a:pt x="174" y="2119"/>
                  <a:pt x="162" y="2097"/>
                  <a:pt x="136" y="2080"/>
                </a:cubicBezTo>
                <a:cubicBezTo>
                  <a:pt x="103" y="2031"/>
                  <a:pt x="65" y="1986"/>
                  <a:pt x="32" y="1936"/>
                </a:cubicBezTo>
                <a:cubicBezTo>
                  <a:pt x="23" y="1922"/>
                  <a:pt x="21" y="1904"/>
                  <a:pt x="16" y="1888"/>
                </a:cubicBezTo>
                <a:cubicBezTo>
                  <a:pt x="13" y="1880"/>
                  <a:pt x="8" y="1864"/>
                  <a:pt x="8" y="1864"/>
                </a:cubicBezTo>
                <a:cubicBezTo>
                  <a:pt x="13" y="1737"/>
                  <a:pt x="9" y="1626"/>
                  <a:pt x="80" y="1520"/>
                </a:cubicBezTo>
                <a:cubicBezTo>
                  <a:pt x="83" y="1475"/>
                  <a:pt x="79" y="1428"/>
                  <a:pt x="88" y="1384"/>
                </a:cubicBezTo>
                <a:cubicBezTo>
                  <a:pt x="90" y="1375"/>
                  <a:pt x="105" y="1375"/>
                  <a:pt x="112" y="1368"/>
                </a:cubicBezTo>
                <a:cubicBezTo>
                  <a:pt x="133" y="1347"/>
                  <a:pt x="151" y="1300"/>
                  <a:pt x="160" y="1272"/>
                </a:cubicBezTo>
                <a:cubicBezTo>
                  <a:pt x="157" y="1154"/>
                  <a:pt x="168" y="985"/>
                  <a:pt x="136" y="856"/>
                </a:cubicBezTo>
                <a:cubicBezTo>
                  <a:pt x="126" y="766"/>
                  <a:pt x="89" y="647"/>
                  <a:pt x="160" y="576"/>
                </a:cubicBezTo>
                <a:cubicBezTo>
                  <a:pt x="184" y="503"/>
                  <a:pt x="142" y="615"/>
                  <a:pt x="200" y="528"/>
                </a:cubicBezTo>
                <a:cubicBezTo>
                  <a:pt x="209" y="514"/>
                  <a:pt x="211" y="496"/>
                  <a:pt x="216" y="480"/>
                </a:cubicBezTo>
                <a:cubicBezTo>
                  <a:pt x="221" y="464"/>
                  <a:pt x="232" y="432"/>
                  <a:pt x="232" y="432"/>
                </a:cubicBezTo>
                <a:cubicBezTo>
                  <a:pt x="229" y="360"/>
                  <a:pt x="234" y="287"/>
                  <a:pt x="224" y="216"/>
                </a:cubicBezTo>
                <a:cubicBezTo>
                  <a:pt x="223" y="205"/>
                  <a:pt x="207" y="201"/>
                  <a:pt x="200" y="192"/>
                </a:cubicBezTo>
                <a:cubicBezTo>
                  <a:pt x="174" y="161"/>
                  <a:pt x="146" y="135"/>
                  <a:pt x="112" y="112"/>
                </a:cubicBezTo>
                <a:cubicBezTo>
                  <a:pt x="83" y="69"/>
                  <a:pt x="103" y="95"/>
                  <a:pt x="48" y="40"/>
                </a:cubicBezTo>
                <a:cubicBezTo>
                  <a:pt x="41" y="33"/>
                  <a:pt x="31" y="30"/>
                  <a:pt x="24" y="24"/>
                </a:cubicBezTo>
                <a:cubicBezTo>
                  <a:pt x="15" y="17"/>
                  <a:pt x="0" y="0"/>
                  <a:pt x="0" y="0"/>
                </a:cubicBezTo>
              </a:path>
            </a:pathLst>
          </a:custGeom>
          <a:noFill/>
          <a:ln w="127000" cap="flat" cmpd="sng">
            <a:solidFill>
              <a:srgbClr val="008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5" name="Oval 41">
            <a:extLst>
              <a:ext uri="{FF2B5EF4-FFF2-40B4-BE49-F238E27FC236}">
                <a16:creationId xmlns:a16="http://schemas.microsoft.com/office/drawing/2014/main" id="{171E2B7B-7B40-4697-B17A-9B7E426FDBBF}"/>
              </a:ext>
            </a:extLst>
          </p:cNvPr>
          <p:cNvSpPr>
            <a:spLocks noChangeArrowheads="1"/>
          </p:cNvSpPr>
          <p:nvPr/>
        </p:nvSpPr>
        <p:spPr bwMode="auto">
          <a:xfrm rot="-2423145">
            <a:off x="6019800" y="5486400"/>
            <a:ext cx="908050" cy="838200"/>
          </a:xfrm>
          <a:prstGeom prst="ellipse">
            <a:avLst/>
          </a:prstGeom>
          <a:solidFill>
            <a:srgbClr val="FF0000">
              <a:alpha val="42000"/>
            </a:srgbClr>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6" name="Text Box 42">
            <a:extLst>
              <a:ext uri="{FF2B5EF4-FFF2-40B4-BE49-F238E27FC236}">
                <a16:creationId xmlns:a16="http://schemas.microsoft.com/office/drawing/2014/main" id="{1E4439AB-5230-4E02-B8D7-D4774BF4967E}"/>
              </a:ext>
            </a:extLst>
          </p:cNvPr>
          <p:cNvSpPr txBox="1">
            <a:spLocks noChangeArrowheads="1"/>
          </p:cNvSpPr>
          <p:nvPr/>
        </p:nvSpPr>
        <p:spPr bwMode="auto">
          <a:xfrm>
            <a:off x="5943600" y="55626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8000"/>
                </a:solidFill>
              </a:rPr>
              <a:t>高速出入口</a:t>
            </a:r>
          </a:p>
        </p:txBody>
      </p:sp>
      <p:sp>
        <p:nvSpPr>
          <p:cNvPr id="67627" name="Oval 43">
            <a:extLst>
              <a:ext uri="{FF2B5EF4-FFF2-40B4-BE49-F238E27FC236}">
                <a16:creationId xmlns:a16="http://schemas.microsoft.com/office/drawing/2014/main" id="{6AF6E615-43BE-457D-8BE5-F07AB07BE751}"/>
              </a:ext>
            </a:extLst>
          </p:cNvPr>
          <p:cNvSpPr>
            <a:spLocks noChangeArrowheads="1"/>
          </p:cNvSpPr>
          <p:nvPr/>
        </p:nvSpPr>
        <p:spPr bwMode="auto">
          <a:xfrm rot="-2423145">
            <a:off x="2362200" y="5334000"/>
            <a:ext cx="908050" cy="838200"/>
          </a:xfrm>
          <a:prstGeom prst="ellipse">
            <a:avLst/>
          </a:prstGeom>
          <a:solidFill>
            <a:srgbClr val="FF0000">
              <a:alpha val="42000"/>
            </a:srgbClr>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8" name="Text Box 44">
            <a:extLst>
              <a:ext uri="{FF2B5EF4-FFF2-40B4-BE49-F238E27FC236}">
                <a16:creationId xmlns:a16="http://schemas.microsoft.com/office/drawing/2014/main" id="{5A874D5E-C5B3-49CC-94B9-1E552BC029EA}"/>
              </a:ext>
            </a:extLst>
          </p:cNvPr>
          <p:cNvSpPr txBox="1">
            <a:spLocks noChangeArrowheads="1"/>
          </p:cNvSpPr>
          <p:nvPr/>
        </p:nvSpPr>
        <p:spPr bwMode="auto">
          <a:xfrm>
            <a:off x="2286000" y="54102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8000"/>
                </a:solidFill>
              </a:rPr>
              <a:t>高速出入口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blinds(horizontal)">
                                      <p:cBhvr>
                                        <p:cTn id="7" dur="500"/>
                                        <p:tgtEl>
                                          <p:spTgt spid="67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590"/>
                                        </p:tgtEl>
                                        <p:attrNameLst>
                                          <p:attrName>style.visibility</p:attrName>
                                        </p:attrNameLst>
                                      </p:cBhvr>
                                      <p:to>
                                        <p:strVal val="visible"/>
                                      </p:to>
                                    </p:set>
                                    <p:animEffect transition="in" filter="blinds(horizontal)">
                                      <p:cBhvr>
                                        <p:cTn id="12" dur="500"/>
                                        <p:tgtEl>
                                          <p:spTgt spid="675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91"/>
                                        </p:tgtEl>
                                        <p:attrNameLst>
                                          <p:attrName>style.visibility</p:attrName>
                                        </p:attrNameLst>
                                      </p:cBhvr>
                                      <p:to>
                                        <p:strVal val="visible"/>
                                      </p:to>
                                    </p:set>
                                    <p:animEffect transition="in" filter="blinds(horizontal)">
                                      <p:cBhvr>
                                        <p:cTn id="17" dur="500"/>
                                        <p:tgtEl>
                                          <p:spTgt spid="675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7592"/>
                                        </p:tgtEl>
                                        <p:attrNameLst>
                                          <p:attrName>style.visibility</p:attrName>
                                        </p:attrNameLst>
                                      </p:cBhvr>
                                      <p:to>
                                        <p:strVal val="visible"/>
                                      </p:to>
                                    </p:set>
                                    <p:animEffect transition="in" filter="blinds(horizontal)">
                                      <p:cBhvr>
                                        <p:cTn id="22" dur="500"/>
                                        <p:tgtEl>
                                          <p:spTgt spid="675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7593"/>
                                        </p:tgtEl>
                                        <p:attrNameLst>
                                          <p:attrName>style.visibility</p:attrName>
                                        </p:attrNameLst>
                                      </p:cBhvr>
                                      <p:to>
                                        <p:strVal val="visible"/>
                                      </p:to>
                                    </p:set>
                                    <p:animEffect transition="in" filter="blinds(horizontal)">
                                      <p:cBhvr>
                                        <p:cTn id="27" dur="500"/>
                                        <p:tgtEl>
                                          <p:spTgt spid="675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7594"/>
                                        </p:tgtEl>
                                        <p:attrNameLst>
                                          <p:attrName>style.visibility</p:attrName>
                                        </p:attrNameLst>
                                      </p:cBhvr>
                                      <p:to>
                                        <p:strVal val="visible"/>
                                      </p:to>
                                    </p:set>
                                    <p:animEffect transition="in" filter="blinds(horizontal)">
                                      <p:cBhvr>
                                        <p:cTn id="32" dur="500"/>
                                        <p:tgtEl>
                                          <p:spTgt spid="675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7595"/>
                                        </p:tgtEl>
                                        <p:attrNameLst>
                                          <p:attrName>style.visibility</p:attrName>
                                        </p:attrNameLst>
                                      </p:cBhvr>
                                      <p:to>
                                        <p:strVal val="visible"/>
                                      </p:to>
                                    </p:set>
                                    <p:animEffect transition="in" filter="blinds(horizontal)">
                                      <p:cBhvr>
                                        <p:cTn id="37" dur="500"/>
                                        <p:tgtEl>
                                          <p:spTgt spid="6759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7618"/>
                                        </p:tgtEl>
                                        <p:attrNameLst>
                                          <p:attrName>style.visibility</p:attrName>
                                        </p:attrNameLst>
                                      </p:cBhvr>
                                      <p:to>
                                        <p:strVal val="visible"/>
                                      </p:to>
                                    </p:set>
                                    <p:animEffect transition="in" filter="blinds(horizontal)">
                                      <p:cBhvr>
                                        <p:cTn id="42" dur="500"/>
                                        <p:tgtEl>
                                          <p:spTgt spid="676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7619"/>
                                        </p:tgtEl>
                                        <p:attrNameLst>
                                          <p:attrName>style.visibility</p:attrName>
                                        </p:attrNameLst>
                                      </p:cBhvr>
                                      <p:to>
                                        <p:strVal val="visible"/>
                                      </p:to>
                                    </p:set>
                                    <p:animEffect transition="in" filter="blinds(horizontal)">
                                      <p:cBhvr>
                                        <p:cTn id="47" dur="500"/>
                                        <p:tgtEl>
                                          <p:spTgt spid="676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7614"/>
                                        </p:tgtEl>
                                        <p:attrNameLst>
                                          <p:attrName>style.visibility</p:attrName>
                                        </p:attrNameLst>
                                      </p:cBhvr>
                                      <p:to>
                                        <p:strVal val="visible"/>
                                      </p:to>
                                    </p:set>
                                    <p:animEffect transition="in" filter="blinds(horizontal)">
                                      <p:cBhvr>
                                        <p:cTn id="52" dur="500"/>
                                        <p:tgtEl>
                                          <p:spTgt spid="676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7615"/>
                                        </p:tgtEl>
                                        <p:attrNameLst>
                                          <p:attrName>style.visibility</p:attrName>
                                        </p:attrNameLst>
                                      </p:cBhvr>
                                      <p:to>
                                        <p:strVal val="visible"/>
                                      </p:to>
                                    </p:set>
                                    <p:animEffect transition="in" filter="blinds(horizontal)">
                                      <p:cBhvr>
                                        <p:cTn id="57" dur="500"/>
                                        <p:tgtEl>
                                          <p:spTgt spid="676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7616"/>
                                        </p:tgtEl>
                                        <p:attrNameLst>
                                          <p:attrName>style.visibility</p:attrName>
                                        </p:attrNameLst>
                                      </p:cBhvr>
                                      <p:to>
                                        <p:strVal val="visible"/>
                                      </p:to>
                                    </p:set>
                                    <p:animEffect transition="in" filter="blinds(horizontal)">
                                      <p:cBhvr>
                                        <p:cTn id="62" dur="500"/>
                                        <p:tgtEl>
                                          <p:spTgt spid="676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7617"/>
                                        </p:tgtEl>
                                        <p:attrNameLst>
                                          <p:attrName>style.visibility</p:attrName>
                                        </p:attrNameLst>
                                      </p:cBhvr>
                                      <p:to>
                                        <p:strVal val="visible"/>
                                      </p:to>
                                    </p:set>
                                    <p:animEffect transition="in" filter="blinds(horizontal)">
                                      <p:cBhvr>
                                        <p:cTn id="67" dur="500"/>
                                        <p:tgtEl>
                                          <p:spTgt spid="676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7620"/>
                                        </p:tgtEl>
                                        <p:attrNameLst>
                                          <p:attrName>style.visibility</p:attrName>
                                        </p:attrNameLst>
                                      </p:cBhvr>
                                      <p:to>
                                        <p:strVal val="visible"/>
                                      </p:to>
                                    </p:set>
                                    <p:animEffect transition="in" filter="blinds(horizontal)">
                                      <p:cBhvr>
                                        <p:cTn id="72" dur="500"/>
                                        <p:tgtEl>
                                          <p:spTgt spid="6762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67625"/>
                                        </p:tgtEl>
                                        <p:attrNameLst>
                                          <p:attrName>style.visibility</p:attrName>
                                        </p:attrNameLst>
                                      </p:cBhvr>
                                      <p:to>
                                        <p:strVal val="visible"/>
                                      </p:to>
                                    </p:set>
                                    <p:animEffect transition="in" filter="blinds(horizontal)">
                                      <p:cBhvr>
                                        <p:cTn id="77" dur="500"/>
                                        <p:tgtEl>
                                          <p:spTgt spid="6762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7626"/>
                                        </p:tgtEl>
                                        <p:attrNameLst>
                                          <p:attrName>style.visibility</p:attrName>
                                        </p:attrNameLst>
                                      </p:cBhvr>
                                      <p:to>
                                        <p:strVal val="visible"/>
                                      </p:to>
                                    </p:set>
                                    <p:animEffect transition="in" filter="blinds(horizontal)">
                                      <p:cBhvr>
                                        <p:cTn id="82" dur="500"/>
                                        <p:tgtEl>
                                          <p:spTgt spid="6762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67627"/>
                                        </p:tgtEl>
                                        <p:attrNameLst>
                                          <p:attrName>style.visibility</p:attrName>
                                        </p:attrNameLst>
                                      </p:cBhvr>
                                      <p:to>
                                        <p:strVal val="visible"/>
                                      </p:to>
                                    </p:set>
                                    <p:animEffect transition="in" filter="blinds(horizontal)">
                                      <p:cBhvr>
                                        <p:cTn id="87" dur="500"/>
                                        <p:tgtEl>
                                          <p:spTgt spid="6762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7628"/>
                                        </p:tgtEl>
                                        <p:attrNameLst>
                                          <p:attrName>style.visibility</p:attrName>
                                        </p:attrNameLst>
                                      </p:cBhvr>
                                      <p:to>
                                        <p:strVal val="visible"/>
                                      </p:to>
                                    </p:set>
                                    <p:animEffect transition="in" filter="blinds(horizontal)">
                                      <p:cBhvr>
                                        <p:cTn id="92" dur="500"/>
                                        <p:tgtEl>
                                          <p:spTgt spid="6762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7621"/>
                                        </p:tgtEl>
                                        <p:attrNameLst>
                                          <p:attrName>style.visibility</p:attrName>
                                        </p:attrNameLst>
                                      </p:cBhvr>
                                      <p:to>
                                        <p:strVal val="visible"/>
                                      </p:to>
                                    </p:set>
                                    <p:animEffect transition="in" filter="blinds(horizontal)">
                                      <p:cBhvr>
                                        <p:cTn id="97" dur="500"/>
                                        <p:tgtEl>
                                          <p:spTgt spid="6762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nodeType="clickEffect">
                                  <p:stCondLst>
                                    <p:cond delay="0"/>
                                  </p:stCondLst>
                                  <p:childTnLst>
                                    <p:set>
                                      <p:cBhvr>
                                        <p:cTn id="101" dur="1" fill="hold">
                                          <p:stCondLst>
                                            <p:cond delay="0"/>
                                          </p:stCondLst>
                                        </p:cTn>
                                        <p:tgtEl>
                                          <p:spTgt spid="67611"/>
                                        </p:tgtEl>
                                        <p:attrNameLst>
                                          <p:attrName>style.visibility</p:attrName>
                                        </p:attrNameLst>
                                      </p:cBhvr>
                                      <p:to>
                                        <p:strVal val="visible"/>
                                      </p:to>
                                    </p:set>
                                    <p:animEffect transition="in" filter="wipe(down)">
                                      <p:cBhvr>
                                        <p:cTn id="102" dur="2000"/>
                                        <p:tgtEl>
                                          <p:spTgt spid="6761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2000" fill="hold" nodeType="clickEffect">
                                  <p:stCondLst>
                                    <p:cond delay="0"/>
                                  </p:stCondLst>
                                  <p:childTnLst>
                                    <p:anim calcmode="discrete" valueType="str">
                                      <p:cBhvr>
                                        <p:cTn id="106" dur="1000" fill="hold"/>
                                        <p:tgtEl>
                                          <p:spTgt spid="6761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67611"/>
                                        </p:tgtEl>
                                        <p:attrNameLst>
                                          <p:attrName>style.visibility</p:attrName>
                                        </p:attrNameLst>
                                      </p:cBhvr>
                                      <p:to>
                                        <p:strVal val="hidden"/>
                                      </p:to>
                                    </p:set>
                                  </p:sub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nodeType="clickEffect">
                                  <p:stCondLst>
                                    <p:cond delay="0"/>
                                  </p:stCondLst>
                                  <p:childTnLst>
                                    <p:set>
                                      <p:cBhvr>
                                        <p:cTn id="110" dur="1" fill="hold">
                                          <p:stCondLst>
                                            <p:cond delay="0"/>
                                          </p:stCondLst>
                                        </p:cTn>
                                        <p:tgtEl>
                                          <p:spTgt spid="67612"/>
                                        </p:tgtEl>
                                        <p:attrNameLst>
                                          <p:attrName>style.visibility</p:attrName>
                                        </p:attrNameLst>
                                      </p:cBhvr>
                                      <p:to>
                                        <p:strVal val="visible"/>
                                      </p:to>
                                    </p:set>
                                    <p:animEffect transition="in" filter="wipe(down)">
                                      <p:cBhvr>
                                        <p:cTn id="111" dur="2000"/>
                                        <p:tgtEl>
                                          <p:spTgt spid="67612"/>
                                        </p:tgtEl>
                                      </p:cBhvr>
                                    </p:animEffect>
                                  </p:childTnLst>
                                  <p:subTnLst>
                                    <p:set>
                                      <p:cBhvr override="childStyle">
                                        <p:cTn dur="1" fill="hold" display="0" masterRel="sameClick" afterEffect="1">
                                          <p:stCondLst>
                                            <p:cond evt="end" delay="0">
                                              <p:tn val="109"/>
                                            </p:cond>
                                          </p:stCondLst>
                                        </p:cTn>
                                        <p:tgtEl>
                                          <p:spTgt spid="67612"/>
                                        </p:tgtEl>
                                        <p:attrNameLst>
                                          <p:attrName>style.visibility</p:attrName>
                                        </p:attrNameLst>
                                      </p:cBhvr>
                                      <p:to>
                                        <p:strVal val="hidden"/>
                                      </p:to>
                                    </p:set>
                                  </p:subTnLst>
                                </p:cTn>
                              </p:par>
                            </p:childTnLst>
                          </p:cTn>
                        </p:par>
                      </p:childTnLst>
                    </p:cTn>
                  </p:par>
                  <p:par>
                    <p:cTn id="112" fill="hold" nodeType="clickPar">
                      <p:stCondLst>
                        <p:cond delay="indefinite"/>
                      </p:stCondLst>
                      <p:childTnLst>
                        <p:par>
                          <p:cTn id="113" fill="hold" nodeType="withGroup">
                            <p:stCondLst>
                              <p:cond delay="0"/>
                            </p:stCondLst>
                            <p:childTnLst>
                              <p:par>
                                <p:cTn id="114" presetID="35" presetClass="emph" presetSubtype="0" repeatCount="2000" fill="hold" nodeType="clickEffect">
                                  <p:stCondLst>
                                    <p:cond delay="0"/>
                                  </p:stCondLst>
                                  <p:childTnLst>
                                    <p:anim calcmode="discrete" valueType="str">
                                      <p:cBhvr>
                                        <p:cTn id="115" dur="1000" fill="hold"/>
                                        <p:tgtEl>
                                          <p:spTgt spid="676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14"/>
                                            </p:cond>
                                          </p:stCondLst>
                                        </p:cTn>
                                        <p:tgtEl>
                                          <p:spTgt spid="67612"/>
                                        </p:tgtEl>
                                        <p:attrNameLst>
                                          <p:attrName>style.visibility</p:attrName>
                                        </p:attrNameLst>
                                      </p:cBhvr>
                                      <p:to>
                                        <p:strVal val="hidden"/>
                                      </p:to>
                                    </p:set>
                                  </p:sub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67613"/>
                                        </p:tgtEl>
                                        <p:attrNameLst>
                                          <p:attrName>style.visibility</p:attrName>
                                        </p:attrNameLst>
                                      </p:cBhvr>
                                      <p:to>
                                        <p:strVal val="visible"/>
                                      </p:to>
                                    </p:set>
                                    <p:animEffect transition="in" filter="wipe(left)">
                                      <p:cBhvr>
                                        <p:cTn id="120" dur="2000"/>
                                        <p:tgtEl>
                                          <p:spTgt spid="6761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5" presetClass="emph" presetSubtype="0" repeatCount="2000" fill="hold" nodeType="clickEffect">
                                  <p:stCondLst>
                                    <p:cond delay="0"/>
                                  </p:stCondLst>
                                  <p:childTnLst>
                                    <p:anim calcmode="discrete" valueType="str">
                                      <p:cBhvr>
                                        <p:cTn id="124" dur="1000" fill="hold"/>
                                        <p:tgtEl>
                                          <p:spTgt spid="676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23"/>
                                            </p:cond>
                                          </p:stCondLst>
                                        </p:cTn>
                                        <p:tgtEl>
                                          <p:spTgt spid="67613"/>
                                        </p:tgtEl>
                                        <p:attrNameLst>
                                          <p:attrName>style.visibility</p:attrName>
                                        </p:attrNameLst>
                                      </p:cBhvr>
                                      <p:to>
                                        <p:strVal val="hidden"/>
                                      </p:to>
                                    </p:set>
                                  </p:sub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4" fill="hold" nodeType="clickEffect">
                                  <p:stCondLst>
                                    <p:cond delay="0"/>
                                  </p:stCondLst>
                                  <p:childTnLst>
                                    <p:set>
                                      <p:cBhvr>
                                        <p:cTn id="128" dur="1" fill="hold">
                                          <p:stCondLst>
                                            <p:cond delay="0"/>
                                          </p:stCondLst>
                                        </p:cTn>
                                        <p:tgtEl>
                                          <p:spTgt spid="67624"/>
                                        </p:tgtEl>
                                        <p:attrNameLst>
                                          <p:attrName>style.visibility</p:attrName>
                                        </p:attrNameLst>
                                      </p:cBhvr>
                                      <p:to>
                                        <p:strVal val="visible"/>
                                      </p:to>
                                    </p:set>
                                    <p:animEffect transition="in" filter="wipe(down)">
                                      <p:cBhvr>
                                        <p:cTn id="129" dur="2000"/>
                                        <p:tgtEl>
                                          <p:spTgt spid="6762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5" presetClass="emph" presetSubtype="0" repeatCount="2000" fill="hold" nodeType="clickEffect">
                                  <p:stCondLst>
                                    <p:cond delay="0"/>
                                  </p:stCondLst>
                                  <p:childTnLst>
                                    <p:anim calcmode="discrete" valueType="str">
                                      <p:cBhvr>
                                        <p:cTn id="133" dur="1000" fill="hold"/>
                                        <p:tgtEl>
                                          <p:spTgt spid="67624"/>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32"/>
                                            </p:cond>
                                          </p:stCondLst>
                                        </p:cTn>
                                        <p:tgtEl>
                                          <p:spTgt spid="676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p:bldP spid="67593" grpId="0"/>
      <p:bldP spid="67595" grpId="0"/>
      <p:bldP spid="67615" grpId="0"/>
      <p:bldP spid="67617" grpId="0"/>
      <p:bldP spid="67619" grpId="0"/>
      <p:bldP spid="67621" grpId="0"/>
      <p:bldP spid="67626" grpId="0"/>
      <p:bldP spid="676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a:extLst>
              <a:ext uri="{FF2B5EF4-FFF2-40B4-BE49-F238E27FC236}">
                <a16:creationId xmlns:a16="http://schemas.microsoft.com/office/drawing/2014/main" id="{A8F2FFC8-583C-4143-B72D-BD65145309FC}"/>
              </a:ext>
            </a:extLst>
          </p:cNvPr>
          <p:cNvSpPr>
            <a:spLocks noGrp="1"/>
          </p:cNvSpPr>
          <p:nvPr>
            <p:ph type="dt" sz="half" idx="10"/>
          </p:nvPr>
        </p:nvSpPr>
        <p:spPr/>
        <p:txBody>
          <a:bodyPr/>
          <a:lstStyle/>
          <a:p>
            <a:r>
              <a:rPr lang="en-US" altLang="zh-CN"/>
              <a:t>www.themegallery.com</a:t>
            </a:r>
          </a:p>
        </p:txBody>
      </p:sp>
      <p:sp>
        <p:nvSpPr>
          <p:cNvPr id="32" name="页脚占位符 4">
            <a:extLst>
              <a:ext uri="{FF2B5EF4-FFF2-40B4-BE49-F238E27FC236}">
                <a16:creationId xmlns:a16="http://schemas.microsoft.com/office/drawing/2014/main" id="{78CE9347-6A0D-4305-82F0-461F9340D556}"/>
              </a:ext>
            </a:extLst>
          </p:cNvPr>
          <p:cNvSpPr>
            <a:spLocks noGrp="1"/>
          </p:cNvSpPr>
          <p:nvPr>
            <p:ph type="ftr" sz="quarter" idx="11"/>
          </p:nvPr>
        </p:nvSpPr>
        <p:spPr/>
        <p:txBody>
          <a:bodyPr/>
          <a:lstStyle/>
          <a:p>
            <a:r>
              <a:rPr lang="en-US" altLang="zh-CN"/>
              <a:t>LOGO</a:t>
            </a:r>
          </a:p>
        </p:txBody>
      </p:sp>
      <p:sp>
        <p:nvSpPr>
          <p:cNvPr id="72706" name="Rectangle 2">
            <a:extLst>
              <a:ext uri="{FF2B5EF4-FFF2-40B4-BE49-F238E27FC236}">
                <a16:creationId xmlns:a16="http://schemas.microsoft.com/office/drawing/2014/main" id="{85C75CAE-226E-49F6-BAAD-887F2A5E6CE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2707" name="Rectangle 3">
            <a:extLst>
              <a:ext uri="{FF2B5EF4-FFF2-40B4-BE49-F238E27FC236}">
                <a16:creationId xmlns:a16="http://schemas.microsoft.com/office/drawing/2014/main" id="{3473C5DF-5F79-48E2-B0E4-A3C4C1C6E950}"/>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72708" name="Picture 4">
            <a:extLst>
              <a:ext uri="{FF2B5EF4-FFF2-40B4-BE49-F238E27FC236}">
                <a16:creationId xmlns:a16="http://schemas.microsoft.com/office/drawing/2014/main" id="{2A85280F-BAC9-46D7-98A9-8D051CD1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04" r="6479" b="5545"/>
          <a:stretch>
            <a:fillRect/>
          </a:stretch>
        </p:blipFill>
        <p:spPr bwMode="auto">
          <a:xfrm>
            <a:off x="152400" y="0"/>
            <a:ext cx="8686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0" algn="ctr">
                <a:solidFill>
                  <a:srgbClr val="FF66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9" name="Oval 5">
            <a:extLst>
              <a:ext uri="{FF2B5EF4-FFF2-40B4-BE49-F238E27FC236}">
                <a16:creationId xmlns:a16="http://schemas.microsoft.com/office/drawing/2014/main" id="{94FD78EF-C2F8-4FF0-83DE-0E61DDEE4D78}"/>
              </a:ext>
            </a:extLst>
          </p:cNvPr>
          <p:cNvSpPr>
            <a:spLocks noChangeArrowheads="1"/>
          </p:cNvSpPr>
          <p:nvPr/>
        </p:nvSpPr>
        <p:spPr bwMode="auto">
          <a:xfrm>
            <a:off x="3962400" y="1295400"/>
            <a:ext cx="1371600" cy="1219200"/>
          </a:xfrm>
          <a:prstGeom prst="ellipse">
            <a:avLst/>
          </a:prstGeom>
          <a:solidFill>
            <a:srgbClr val="3366FF">
              <a:alpha val="42000"/>
            </a:srgbClr>
          </a:solidFill>
          <a:ln w="9525" algn="ctr">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0" name="Text Box 6">
            <a:extLst>
              <a:ext uri="{FF2B5EF4-FFF2-40B4-BE49-F238E27FC236}">
                <a16:creationId xmlns:a16="http://schemas.microsoft.com/office/drawing/2014/main" id="{F67FEDD5-A95C-4DFF-AAD5-D868A3C6DC54}"/>
              </a:ext>
            </a:extLst>
          </p:cNvPr>
          <p:cNvSpPr txBox="1">
            <a:spLocks noChangeArrowheads="1"/>
          </p:cNvSpPr>
          <p:nvPr/>
        </p:nvSpPr>
        <p:spPr bwMode="auto">
          <a:xfrm>
            <a:off x="4191000" y="16002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老城区</a:t>
            </a:r>
          </a:p>
        </p:txBody>
      </p:sp>
      <p:sp>
        <p:nvSpPr>
          <p:cNvPr id="72711" name="Oval 7">
            <a:extLst>
              <a:ext uri="{FF2B5EF4-FFF2-40B4-BE49-F238E27FC236}">
                <a16:creationId xmlns:a16="http://schemas.microsoft.com/office/drawing/2014/main" id="{86F65E31-0A31-4F95-AC1B-B33387FE958E}"/>
              </a:ext>
            </a:extLst>
          </p:cNvPr>
          <p:cNvSpPr>
            <a:spLocks noChangeArrowheads="1"/>
          </p:cNvSpPr>
          <p:nvPr/>
        </p:nvSpPr>
        <p:spPr bwMode="auto">
          <a:xfrm>
            <a:off x="3505200" y="2743200"/>
            <a:ext cx="1828800" cy="1981200"/>
          </a:xfrm>
          <a:prstGeom prst="ellipse">
            <a:avLst/>
          </a:prstGeom>
          <a:solidFill>
            <a:schemeClr val="accent1">
              <a:alpha val="42000"/>
            </a:schemeClr>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2" name="Text Box 8">
            <a:extLst>
              <a:ext uri="{FF2B5EF4-FFF2-40B4-BE49-F238E27FC236}">
                <a16:creationId xmlns:a16="http://schemas.microsoft.com/office/drawing/2014/main" id="{5959DC70-F116-422F-8850-E33437553F85}"/>
              </a:ext>
            </a:extLst>
          </p:cNvPr>
          <p:cNvSpPr txBox="1">
            <a:spLocks noChangeArrowheads="1"/>
          </p:cNvSpPr>
          <p:nvPr/>
        </p:nvSpPr>
        <p:spPr bwMode="auto">
          <a:xfrm>
            <a:off x="3810000" y="3581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新城区</a:t>
            </a:r>
          </a:p>
        </p:txBody>
      </p:sp>
      <p:sp>
        <p:nvSpPr>
          <p:cNvPr id="72713" name="Oval 9">
            <a:extLst>
              <a:ext uri="{FF2B5EF4-FFF2-40B4-BE49-F238E27FC236}">
                <a16:creationId xmlns:a16="http://schemas.microsoft.com/office/drawing/2014/main" id="{52FE6CF0-0089-4627-B785-FF866DB2DCEC}"/>
              </a:ext>
            </a:extLst>
          </p:cNvPr>
          <p:cNvSpPr>
            <a:spLocks noChangeArrowheads="1"/>
          </p:cNvSpPr>
          <p:nvPr/>
        </p:nvSpPr>
        <p:spPr bwMode="auto">
          <a:xfrm>
            <a:off x="5715000" y="2895600"/>
            <a:ext cx="1371600" cy="1676400"/>
          </a:xfrm>
          <a:prstGeom prst="ellipse">
            <a:avLst/>
          </a:prstGeom>
          <a:solidFill>
            <a:srgbClr val="666699">
              <a:alpha val="42000"/>
            </a:srgbClr>
          </a:soli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4" name="Text Box 10">
            <a:extLst>
              <a:ext uri="{FF2B5EF4-FFF2-40B4-BE49-F238E27FC236}">
                <a16:creationId xmlns:a16="http://schemas.microsoft.com/office/drawing/2014/main" id="{6256AC17-0FDC-4367-BCD7-E3037A6BC22C}"/>
              </a:ext>
            </a:extLst>
          </p:cNvPr>
          <p:cNvSpPr txBox="1">
            <a:spLocks noChangeArrowheads="1"/>
          </p:cNvSpPr>
          <p:nvPr/>
        </p:nvSpPr>
        <p:spPr bwMode="auto">
          <a:xfrm>
            <a:off x="5715000" y="3581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中桥片区</a:t>
            </a:r>
          </a:p>
        </p:txBody>
      </p:sp>
      <p:sp>
        <p:nvSpPr>
          <p:cNvPr id="72715" name="Oval 11">
            <a:extLst>
              <a:ext uri="{FF2B5EF4-FFF2-40B4-BE49-F238E27FC236}">
                <a16:creationId xmlns:a16="http://schemas.microsoft.com/office/drawing/2014/main" id="{D679FE6D-5BEC-4D60-AA58-9AE8EB423EA8}"/>
              </a:ext>
            </a:extLst>
          </p:cNvPr>
          <p:cNvSpPr>
            <a:spLocks noChangeArrowheads="1"/>
          </p:cNvSpPr>
          <p:nvPr/>
        </p:nvSpPr>
        <p:spPr bwMode="auto">
          <a:xfrm>
            <a:off x="1295400" y="2971800"/>
            <a:ext cx="1066800" cy="1524000"/>
          </a:xfrm>
          <a:prstGeom prst="ellipse">
            <a:avLst/>
          </a:prstGeom>
          <a:solidFill>
            <a:schemeClr val="accent1">
              <a:alpha val="4200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6" name="Text Box 12">
            <a:extLst>
              <a:ext uri="{FF2B5EF4-FFF2-40B4-BE49-F238E27FC236}">
                <a16:creationId xmlns:a16="http://schemas.microsoft.com/office/drawing/2014/main" id="{DA80BC4C-05AF-4C62-A0E3-00A98AFBD9D0}"/>
              </a:ext>
            </a:extLst>
          </p:cNvPr>
          <p:cNvSpPr txBox="1">
            <a:spLocks noChangeArrowheads="1"/>
          </p:cNvSpPr>
          <p:nvPr/>
        </p:nvSpPr>
        <p:spPr bwMode="auto">
          <a:xfrm>
            <a:off x="1219200" y="35052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枣山片区</a:t>
            </a:r>
          </a:p>
        </p:txBody>
      </p:sp>
      <p:sp>
        <p:nvSpPr>
          <p:cNvPr id="72717" name="Oval 13">
            <a:extLst>
              <a:ext uri="{FF2B5EF4-FFF2-40B4-BE49-F238E27FC236}">
                <a16:creationId xmlns:a16="http://schemas.microsoft.com/office/drawing/2014/main" id="{03406C2D-1A7E-4F9D-9617-B1F0DEC12B50}"/>
              </a:ext>
            </a:extLst>
          </p:cNvPr>
          <p:cNvSpPr>
            <a:spLocks noChangeArrowheads="1"/>
          </p:cNvSpPr>
          <p:nvPr/>
        </p:nvSpPr>
        <p:spPr bwMode="auto">
          <a:xfrm rot="-2423145">
            <a:off x="128588" y="4073525"/>
            <a:ext cx="1828800" cy="2590800"/>
          </a:xfrm>
          <a:prstGeom prst="ellipse">
            <a:avLst/>
          </a:prstGeom>
          <a:solidFill>
            <a:srgbClr val="3366FF">
              <a:alpha val="42000"/>
            </a:srgbClr>
          </a:solidFill>
          <a:ln w="9525" algn="ctr">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8" name="Text Box 14">
            <a:extLst>
              <a:ext uri="{FF2B5EF4-FFF2-40B4-BE49-F238E27FC236}">
                <a16:creationId xmlns:a16="http://schemas.microsoft.com/office/drawing/2014/main" id="{B5D52187-F598-4B87-B311-803F9DC9027F}"/>
              </a:ext>
            </a:extLst>
          </p:cNvPr>
          <p:cNvSpPr txBox="1">
            <a:spLocks noChangeArrowheads="1"/>
          </p:cNvSpPr>
          <p:nvPr/>
        </p:nvSpPr>
        <p:spPr bwMode="auto">
          <a:xfrm>
            <a:off x="457200" y="49530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枣山物流园区</a:t>
            </a:r>
          </a:p>
        </p:txBody>
      </p:sp>
      <p:sp>
        <p:nvSpPr>
          <p:cNvPr id="72719" name="Oval 15">
            <a:extLst>
              <a:ext uri="{FF2B5EF4-FFF2-40B4-BE49-F238E27FC236}">
                <a16:creationId xmlns:a16="http://schemas.microsoft.com/office/drawing/2014/main" id="{90B47183-BE4A-4D0E-B1F9-8BEEB0902CC8}"/>
              </a:ext>
            </a:extLst>
          </p:cNvPr>
          <p:cNvSpPr>
            <a:spLocks noChangeArrowheads="1"/>
          </p:cNvSpPr>
          <p:nvPr/>
        </p:nvSpPr>
        <p:spPr bwMode="auto">
          <a:xfrm rot="-2423145">
            <a:off x="4343400" y="4495800"/>
            <a:ext cx="1828800" cy="1676400"/>
          </a:xfrm>
          <a:prstGeom prst="ellipse">
            <a:avLst/>
          </a:prstGeom>
          <a:solidFill>
            <a:srgbClr val="3366FF">
              <a:alpha val="42000"/>
            </a:srgbClr>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0" name="Text Box 16">
            <a:extLst>
              <a:ext uri="{FF2B5EF4-FFF2-40B4-BE49-F238E27FC236}">
                <a16:creationId xmlns:a16="http://schemas.microsoft.com/office/drawing/2014/main" id="{69D5A6D3-17CC-48D9-B0A3-F27C6D7F9C15}"/>
              </a:ext>
            </a:extLst>
          </p:cNvPr>
          <p:cNvSpPr txBox="1">
            <a:spLocks noChangeArrowheads="1"/>
          </p:cNvSpPr>
          <p:nvPr/>
        </p:nvSpPr>
        <p:spPr bwMode="auto">
          <a:xfrm>
            <a:off x="4800600" y="49530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神龙山旅游区</a:t>
            </a:r>
          </a:p>
        </p:txBody>
      </p:sp>
      <p:sp>
        <p:nvSpPr>
          <p:cNvPr id="72721" name="Oval 17">
            <a:extLst>
              <a:ext uri="{FF2B5EF4-FFF2-40B4-BE49-F238E27FC236}">
                <a16:creationId xmlns:a16="http://schemas.microsoft.com/office/drawing/2014/main" id="{39531C28-B184-4C24-A8D9-82775D6DFB52}"/>
              </a:ext>
            </a:extLst>
          </p:cNvPr>
          <p:cNvSpPr>
            <a:spLocks noChangeArrowheads="1"/>
          </p:cNvSpPr>
          <p:nvPr/>
        </p:nvSpPr>
        <p:spPr bwMode="auto">
          <a:xfrm>
            <a:off x="2438400" y="152400"/>
            <a:ext cx="1600200" cy="1447800"/>
          </a:xfrm>
          <a:prstGeom prst="ellipse">
            <a:avLst/>
          </a:prstGeom>
          <a:solidFill>
            <a:schemeClr val="accent1">
              <a:alpha val="4200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2" name="Text Box 18">
            <a:extLst>
              <a:ext uri="{FF2B5EF4-FFF2-40B4-BE49-F238E27FC236}">
                <a16:creationId xmlns:a16="http://schemas.microsoft.com/office/drawing/2014/main" id="{E17A53E4-EEC4-4A77-B7F8-0B1CB8F3B06F}"/>
              </a:ext>
            </a:extLst>
          </p:cNvPr>
          <p:cNvSpPr txBox="1">
            <a:spLocks noChangeArrowheads="1"/>
          </p:cNvSpPr>
          <p:nvPr/>
        </p:nvSpPr>
        <p:spPr bwMode="auto">
          <a:xfrm>
            <a:off x="2819400" y="533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solidFill>
                  <a:srgbClr val="FF3300"/>
                </a:solidFill>
              </a:rPr>
              <a:t>小平故里</a:t>
            </a:r>
          </a:p>
        </p:txBody>
      </p:sp>
      <p:sp>
        <p:nvSpPr>
          <p:cNvPr id="72723" name="Oval 19">
            <a:extLst>
              <a:ext uri="{FF2B5EF4-FFF2-40B4-BE49-F238E27FC236}">
                <a16:creationId xmlns:a16="http://schemas.microsoft.com/office/drawing/2014/main" id="{96213416-4A5A-47AB-B01A-5B6B8CBC36BE}"/>
              </a:ext>
            </a:extLst>
          </p:cNvPr>
          <p:cNvSpPr>
            <a:spLocks noChangeArrowheads="1"/>
          </p:cNvSpPr>
          <p:nvPr/>
        </p:nvSpPr>
        <p:spPr bwMode="auto">
          <a:xfrm rot="-2423145">
            <a:off x="6019800" y="5486400"/>
            <a:ext cx="908050" cy="838200"/>
          </a:xfrm>
          <a:prstGeom prst="ellipse">
            <a:avLst/>
          </a:prstGeom>
          <a:solidFill>
            <a:srgbClr val="FF0000">
              <a:alpha val="42000"/>
            </a:srgbClr>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4" name="Text Box 20">
            <a:extLst>
              <a:ext uri="{FF2B5EF4-FFF2-40B4-BE49-F238E27FC236}">
                <a16:creationId xmlns:a16="http://schemas.microsoft.com/office/drawing/2014/main" id="{15D37777-73B5-4AC4-A0D6-188E9187F847}"/>
              </a:ext>
            </a:extLst>
          </p:cNvPr>
          <p:cNvSpPr txBox="1">
            <a:spLocks noChangeArrowheads="1"/>
          </p:cNvSpPr>
          <p:nvPr/>
        </p:nvSpPr>
        <p:spPr bwMode="auto">
          <a:xfrm>
            <a:off x="5943600" y="55626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8000"/>
                </a:solidFill>
              </a:rPr>
              <a:t>高速出入口</a:t>
            </a:r>
          </a:p>
        </p:txBody>
      </p:sp>
      <p:sp>
        <p:nvSpPr>
          <p:cNvPr id="72725" name="Oval 21">
            <a:extLst>
              <a:ext uri="{FF2B5EF4-FFF2-40B4-BE49-F238E27FC236}">
                <a16:creationId xmlns:a16="http://schemas.microsoft.com/office/drawing/2014/main" id="{917E06C6-A1D6-4D5A-956D-69E2885FD963}"/>
              </a:ext>
            </a:extLst>
          </p:cNvPr>
          <p:cNvSpPr>
            <a:spLocks noChangeArrowheads="1"/>
          </p:cNvSpPr>
          <p:nvPr/>
        </p:nvSpPr>
        <p:spPr bwMode="auto">
          <a:xfrm rot="-2423145">
            <a:off x="2362200" y="5334000"/>
            <a:ext cx="908050" cy="838200"/>
          </a:xfrm>
          <a:prstGeom prst="ellipse">
            <a:avLst/>
          </a:prstGeom>
          <a:solidFill>
            <a:srgbClr val="FF0000">
              <a:alpha val="42000"/>
            </a:srgbClr>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Text Box 22">
            <a:extLst>
              <a:ext uri="{FF2B5EF4-FFF2-40B4-BE49-F238E27FC236}">
                <a16:creationId xmlns:a16="http://schemas.microsoft.com/office/drawing/2014/main" id="{303F9F38-B6AB-412A-9CF4-C34BE0B39F3D}"/>
              </a:ext>
            </a:extLst>
          </p:cNvPr>
          <p:cNvSpPr txBox="1">
            <a:spLocks noChangeArrowheads="1"/>
          </p:cNvSpPr>
          <p:nvPr/>
        </p:nvSpPr>
        <p:spPr bwMode="auto">
          <a:xfrm>
            <a:off x="2286000" y="5410200"/>
            <a:ext cx="1089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8000"/>
                </a:solidFill>
              </a:rPr>
              <a:t>高速出入口</a:t>
            </a:r>
          </a:p>
        </p:txBody>
      </p:sp>
      <p:sp>
        <p:nvSpPr>
          <p:cNvPr id="72727" name="Freeform 23">
            <a:extLst>
              <a:ext uri="{FF2B5EF4-FFF2-40B4-BE49-F238E27FC236}">
                <a16:creationId xmlns:a16="http://schemas.microsoft.com/office/drawing/2014/main" id="{161DC1BE-DC80-4F10-B12B-6AEC5519DC54}"/>
              </a:ext>
            </a:extLst>
          </p:cNvPr>
          <p:cNvSpPr>
            <a:spLocks/>
          </p:cNvSpPr>
          <p:nvPr/>
        </p:nvSpPr>
        <p:spPr bwMode="auto">
          <a:xfrm>
            <a:off x="5486400" y="533400"/>
            <a:ext cx="1444625" cy="5275263"/>
          </a:xfrm>
          <a:custGeom>
            <a:avLst/>
            <a:gdLst>
              <a:gd name="T0" fmla="*/ 536 w 910"/>
              <a:gd name="T1" fmla="*/ 3323 h 3323"/>
              <a:gd name="T2" fmla="*/ 496 w 910"/>
              <a:gd name="T3" fmla="*/ 3171 h 3323"/>
              <a:gd name="T4" fmla="*/ 480 w 910"/>
              <a:gd name="T5" fmla="*/ 3083 h 3323"/>
              <a:gd name="T6" fmla="*/ 416 w 910"/>
              <a:gd name="T7" fmla="*/ 2987 h 3323"/>
              <a:gd name="T8" fmla="*/ 376 w 910"/>
              <a:gd name="T9" fmla="*/ 2867 h 3323"/>
              <a:gd name="T10" fmla="*/ 320 w 910"/>
              <a:gd name="T11" fmla="*/ 2771 h 3323"/>
              <a:gd name="T12" fmla="*/ 224 w 910"/>
              <a:gd name="T13" fmla="*/ 2635 h 3323"/>
              <a:gd name="T14" fmla="*/ 184 w 910"/>
              <a:gd name="T15" fmla="*/ 2595 h 3323"/>
              <a:gd name="T16" fmla="*/ 168 w 910"/>
              <a:gd name="T17" fmla="*/ 2571 h 3323"/>
              <a:gd name="T18" fmla="*/ 96 w 910"/>
              <a:gd name="T19" fmla="*/ 2531 h 3323"/>
              <a:gd name="T20" fmla="*/ 72 w 910"/>
              <a:gd name="T21" fmla="*/ 2507 h 3323"/>
              <a:gd name="T22" fmla="*/ 40 w 910"/>
              <a:gd name="T23" fmla="*/ 2491 h 3323"/>
              <a:gd name="T24" fmla="*/ 0 w 910"/>
              <a:gd name="T25" fmla="*/ 2419 h 3323"/>
              <a:gd name="T26" fmla="*/ 8 w 910"/>
              <a:gd name="T27" fmla="*/ 2267 h 3323"/>
              <a:gd name="T28" fmla="*/ 104 w 910"/>
              <a:gd name="T29" fmla="*/ 2155 h 3323"/>
              <a:gd name="T30" fmla="*/ 152 w 910"/>
              <a:gd name="T31" fmla="*/ 2115 h 3323"/>
              <a:gd name="T32" fmla="*/ 208 w 910"/>
              <a:gd name="T33" fmla="*/ 2019 h 3323"/>
              <a:gd name="T34" fmla="*/ 264 w 910"/>
              <a:gd name="T35" fmla="*/ 1939 h 3323"/>
              <a:gd name="T36" fmla="*/ 296 w 910"/>
              <a:gd name="T37" fmla="*/ 1891 h 3323"/>
              <a:gd name="T38" fmla="*/ 352 w 910"/>
              <a:gd name="T39" fmla="*/ 1795 h 3323"/>
              <a:gd name="T40" fmla="*/ 368 w 910"/>
              <a:gd name="T41" fmla="*/ 1659 h 3323"/>
              <a:gd name="T42" fmla="*/ 400 w 910"/>
              <a:gd name="T43" fmla="*/ 1587 h 3323"/>
              <a:gd name="T44" fmla="*/ 424 w 910"/>
              <a:gd name="T45" fmla="*/ 1347 h 3323"/>
              <a:gd name="T46" fmla="*/ 448 w 910"/>
              <a:gd name="T47" fmla="*/ 1227 h 3323"/>
              <a:gd name="T48" fmla="*/ 496 w 910"/>
              <a:gd name="T49" fmla="*/ 1123 h 3323"/>
              <a:gd name="T50" fmla="*/ 536 w 910"/>
              <a:gd name="T51" fmla="*/ 971 h 3323"/>
              <a:gd name="T52" fmla="*/ 568 w 910"/>
              <a:gd name="T53" fmla="*/ 883 h 3323"/>
              <a:gd name="T54" fmla="*/ 584 w 910"/>
              <a:gd name="T55" fmla="*/ 739 h 3323"/>
              <a:gd name="T56" fmla="*/ 632 w 910"/>
              <a:gd name="T57" fmla="*/ 659 h 3323"/>
              <a:gd name="T58" fmla="*/ 648 w 910"/>
              <a:gd name="T59" fmla="*/ 587 h 3323"/>
              <a:gd name="T60" fmla="*/ 656 w 910"/>
              <a:gd name="T61" fmla="*/ 379 h 3323"/>
              <a:gd name="T62" fmla="*/ 688 w 910"/>
              <a:gd name="T63" fmla="*/ 315 h 3323"/>
              <a:gd name="T64" fmla="*/ 768 w 910"/>
              <a:gd name="T65" fmla="*/ 179 h 3323"/>
              <a:gd name="T66" fmla="*/ 832 w 910"/>
              <a:gd name="T67" fmla="*/ 131 h 3323"/>
              <a:gd name="T68" fmla="*/ 864 w 910"/>
              <a:gd name="T69" fmla="*/ 83 h 3323"/>
              <a:gd name="T70" fmla="*/ 896 w 910"/>
              <a:gd name="T71" fmla="*/ 19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0" h="3323">
                <a:moveTo>
                  <a:pt x="536" y="3323"/>
                </a:moveTo>
                <a:cubicBezTo>
                  <a:pt x="528" y="3269"/>
                  <a:pt x="506" y="3223"/>
                  <a:pt x="496" y="3171"/>
                </a:cubicBezTo>
                <a:cubicBezTo>
                  <a:pt x="490" y="3142"/>
                  <a:pt x="491" y="3111"/>
                  <a:pt x="480" y="3083"/>
                </a:cubicBezTo>
                <a:cubicBezTo>
                  <a:pt x="467" y="3052"/>
                  <a:pt x="435" y="3016"/>
                  <a:pt x="416" y="2987"/>
                </a:cubicBezTo>
                <a:cubicBezTo>
                  <a:pt x="397" y="2958"/>
                  <a:pt x="388" y="2902"/>
                  <a:pt x="376" y="2867"/>
                </a:cubicBezTo>
                <a:cubicBezTo>
                  <a:pt x="365" y="2834"/>
                  <a:pt x="331" y="2803"/>
                  <a:pt x="320" y="2771"/>
                </a:cubicBezTo>
                <a:cubicBezTo>
                  <a:pt x="301" y="2715"/>
                  <a:pt x="274" y="2668"/>
                  <a:pt x="224" y="2635"/>
                </a:cubicBezTo>
                <a:cubicBezTo>
                  <a:pt x="181" y="2571"/>
                  <a:pt x="237" y="2648"/>
                  <a:pt x="184" y="2595"/>
                </a:cubicBezTo>
                <a:cubicBezTo>
                  <a:pt x="177" y="2588"/>
                  <a:pt x="175" y="2577"/>
                  <a:pt x="168" y="2571"/>
                </a:cubicBezTo>
                <a:cubicBezTo>
                  <a:pt x="134" y="2541"/>
                  <a:pt x="129" y="2542"/>
                  <a:pt x="96" y="2531"/>
                </a:cubicBezTo>
                <a:cubicBezTo>
                  <a:pt x="88" y="2523"/>
                  <a:pt x="81" y="2514"/>
                  <a:pt x="72" y="2507"/>
                </a:cubicBezTo>
                <a:cubicBezTo>
                  <a:pt x="62" y="2500"/>
                  <a:pt x="49" y="2499"/>
                  <a:pt x="40" y="2491"/>
                </a:cubicBezTo>
                <a:cubicBezTo>
                  <a:pt x="21" y="2475"/>
                  <a:pt x="14" y="2439"/>
                  <a:pt x="0" y="2419"/>
                </a:cubicBezTo>
                <a:cubicBezTo>
                  <a:pt x="3" y="2368"/>
                  <a:pt x="4" y="2318"/>
                  <a:pt x="8" y="2267"/>
                </a:cubicBezTo>
                <a:cubicBezTo>
                  <a:pt x="16" y="2177"/>
                  <a:pt x="52" y="2198"/>
                  <a:pt x="104" y="2155"/>
                </a:cubicBezTo>
                <a:cubicBezTo>
                  <a:pt x="166" y="2104"/>
                  <a:pt x="92" y="2155"/>
                  <a:pt x="152" y="2115"/>
                </a:cubicBezTo>
                <a:cubicBezTo>
                  <a:pt x="174" y="2082"/>
                  <a:pt x="191" y="2054"/>
                  <a:pt x="208" y="2019"/>
                </a:cubicBezTo>
                <a:cubicBezTo>
                  <a:pt x="225" y="1985"/>
                  <a:pt x="226" y="1952"/>
                  <a:pt x="264" y="1939"/>
                </a:cubicBezTo>
                <a:cubicBezTo>
                  <a:pt x="317" y="1886"/>
                  <a:pt x="267" y="1943"/>
                  <a:pt x="296" y="1891"/>
                </a:cubicBezTo>
                <a:cubicBezTo>
                  <a:pt x="316" y="1855"/>
                  <a:pt x="339" y="1833"/>
                  <a:pt x="352" y="1795"/>
                </a:cubicBezTo>
                <a:cubicBezTo>
                  <a:pt x="353" y="1777"/>
                  <a:pt x="350" y="1695"/>
                  <a:pt x="368" y="1659"/>
                </a:cubicBezTo>
                <a:cubicBezTo>
                  <a:pt x="380" y="1636"/>
                  <a:pt x="400" y="1587"/>
                  <a:pt x="400" y="1587"/>
                </a:cubicBezTo>
                <a:cubicBezTo>
                  <a:pt x="407" y="1507"/>
                  <a:pt x="412" y="1427"/>
                  <a:pt x="424" y="1347"/>
                </a:cubicBezTo>
                <a:cubicBezTo>
                  <a:pt x="429" y="1318"/>
                  <a:pt x="435" y="1253"/>
                  <a:pt x="448" y="1227"/>
                </a:cubicBezTo>
                <a:cubicBezTo>
                  <a:pt x="464" y="1194"/>
                  <a:pt x="486" y="1158"/>
                  <a:pt x="496" y="1123"/>
                </a:cubicBezTo>
                <a:cubicBezTo>
                  <a:pt x="510" y="1072"/>
                  <a:pt x="507" y="1015"/>
                  <a:pt x="536" y="971"/>
                </a:cubicBezTo>
                <a:cubicBezTo>
                  <a:pt x="544" y="940"/>
                  <a:pt x="558" y="913"/>
                  <a:pt x="568" y="883"/>
                </a:cubicBezTo>
                <a:cubicBezTo>
                  <a:pt x="575" y="835"/>
                  <a:pt x="574" y="786"/>
                  <a:pt x="584" y="739"/>
                </a:cubicBezTo>
                <a:cubicBezTo>
                  <a:pt x="590" y="713"/>
                  <a:pt x="620" y="683"/>
                  <a:pt x="632" y="659"/>
                </a:cubicBezTo>
                <a:cubicBezTo>
                  <a:pt x="642" y="639"/>
                  <a:pt x="645" y="605"/>
                  <a:pt x="648" y="587"/>
                </a:cubicBezTo>
                <a:cubicBezTo>
                  <a:pt x="651" y="518"/>
                  <a:pt x="649" y="448"/>
                  <a:pt x="656" y="379"/>
                </a:cubicBezTo>
                <a:cubicBezTo>
                  <a:pt x="658" y="355"/>
                  <a:pt x="680" y="337"/>
                  <a:pt x="688" y="315"/>
                </a:cubicBezTo>
                <a:cubicBezTo>
                  <a:pt x="708" y="260"/>
                  <a:pt x="717" y="213"/>
                  <a:pt x="768" y="179"/>
                </a:cubicBezTo>
                <a:cubicBezTo>
                  <a:pt x="787" y="151"/>
                  <a:pt x="800" y="142"/>
                  <a:pt x="832" y="131"/>
                </a:cubicBezTo>
                <a:cubicBezTo>
                  <a:pt x="858" y="52"/>
                  <a:pt x="814" y="173"/>
                  <a:pt x="864" y="83"/>
                </a:cubicBezTo>
                <a:cubicBezTo>
                  <a:pt x="910" y="0"/>
                  <a:pt x="856" y="59"/>
                  <a:pt x="896" y="19"/>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Freeform 24">
            <a:extLst>
              <a:ext uri="{FF2B5EF4-FFF2-40B4-BE49-F238E27FC236}">
                <a16:creationId xmlns:a16="http://schemas.microsoft.com/office/drawing/2014/main" id="{A47F8B75-8814-4CEC-AEEB-DA0A0C210C0D}"/>
              </a:ext>
            </a:extLst>
          </p:cNvPr>
          <p:cNvSpPr>
            <a:spLocks/>
          </p:cNvSpPr>
          <p:nvPr/>
        </p:nvSpPr>
        <p:spPr bwMode="auto">
          <a:xfrm>
            <a:off x="4029075" y="1447800"/>
            <a:ext cx="3743325" cy="2724150"/>
          </a:xfrm>
          <a:custGeom>
            <a:avLst/>
            <a:gdLst>
              <a:gd name="T0" fmla="*/ 1758 w 2370"/>
              <a:gd name="T1" fmla="*/ 0 h 1692"/>
              <a:gd name="T2" fmla="*/ 1560 w 2370"/>
              <a:gd name="T3" fmla="*/ 30 h 1692"/>
              <a:gd name="T4" fmla="*/ 1374 w 2370"/>
              <a:gd name="T5" fmla="*/ 84 h 1692"/>
              <a:gd name="T6" fmla="*/ 744 w 2370"/>
              <a:gd name="T7" fmla="*/ 78 h 1692"/>
              <a:gd name="T8" fmla="*/ 684 w 2370"/>
              <a:gd name="T9" fmla="*/ 96 h 1692"/>
              <a:gd name="T10" fmla="*/ 648 w 2370"/>
              <a:gd name="T11" fmla="*/ 120 h 1692"/>
              <a:gd name="T12" fmla="*/ 588 w 2370"/>
              <a:gd name="T13" fmla="*/ 180 h 1692"/>
              <a:gd name="T14" fmla="*/ 540 w 2370"/>
              <a:gd name="T15" fmla="*/ 234 h 1692"/>
              <a:gd name="T16" fmla="*/ 486 w 2370"/>
              <a:gd name="T17" fmla="*/ 258 h 1692"/>
              <a:gd name="T18" fmla="*/ 396 w 2370"/>
              <a:gd name="T19" fmla="*/ 312 h 1692"/>
              <a:gd name="T20" fmla="*/ 330 w 2370"/>
              <a:gd name="T21" fmla="*/ 372 h 1692"/>
              <a:gd name="T22" fmla="*/ 234 w 2370"/>
              <a:gd name="T23" fmla="*/ 450 h 1692"/>
              <a:gd name="T24" fmla="*/ 180 w 2370"/>
              <a:gd name="T25" fmla="*/ 534 h 1692"/>
              <a:gd name="T26" fmla="*/ 144 w 2370"/>
              <a:gd name="T27" fmla="*/ 546 h 1692"/>
              <a:gd name="T28" fmla="*/ 126 w 2370"/>
              <a:gd name="T29" fmla="*/ 552 h 1692"/>
              <a:gd name="T30" fmla="*/ 102 w 2370"/>
              <a:gd name="T31" fmla="*/ 798 h 1692"/>
              <a:gd name="T32" fmla="*/ 48 w 2370"/>
              <a:gd name="T33" fmla="*/ 912 h 1692"/>
              <a:gd name="T34" fmla="*/ 12 w 2370"/>
              <a:gd name="T35" fmla="*/ 1044 h 1692"/>
              <a:gd name="T36" fmla="*/ 0 w 2370"/>
              <a:gd name="T37" fmla="*/ 1116 h 1692"/>
              <a:gd name="T38" fmla="*/ 24 w 2370"/>
              <a:gd name="T39" fmla="*/ 1242 h 1692"/>
              <a:gd name="T40" fmla="*/ 84 w 2370"/>
              <a:gd name="T41" fmla="*/ 1338 h 1692"/>
              <a:gd name="T42" fmla="*/ 132 w 2370"/>
              <a:gd name="T43" fmla="*/ 1398 h 1692"/>
              <a:gd name="T44" fmla="*/ 252 w 2370"/>
              <a:gd name="T45" fmla="*/ 1494 h 1692"/>
              <a:gd name="T46" fmla="*/ 408 w 2370"/>
              <a:gd name="T47" fmla="*/ 1590 h 1692"/>
              <a:gd name="T48" fmla="*/ 534 w 2370"/>
              <a:gd name="T49" fmla="*/ 1626 h 1692"/>
              <a:gd name="T50" fmla="*/ 690 w 2370"/>
              <a:gd name="T51" fmla="*/ 1692 h 1692"/>
              <a:gd name="T52" fmla="*/ 1074 w 2370"/>
              <a:gd name="T53" fmla="*/ 1686 h 1692"/>
              <a:gd name="T54" fmla="*/ 1134 w 2370"/>
              <a:gd name="T55" fmla="*/ 1680 h 1692"/>
              <a:gd name="T56" fmla="*/ 1170 w 2370"/>
              <a:gd name="T57" fmla="*/ 1668 h 1692"/>
              <a:gd name="T58" fmla="*/ 1524 w 2370"/>
              <a:gd name="T59" fmla="*/ 1674 h 1692"/>
              <a:gd name="T60" fmla="*/ 1644 w 2370"/>
              <a:gd name="T61" fmla="*/ 1644 h 1692"/>
              <a:gd name="T62" fmla="*/ 1698 w 2370"/>
              <a:gd name="T63" fmla="*/ 1602 h 1692"/>
              <a:gd name="T64" fmla="*/ 1758 w 2370"/>
              <a:gd name="T65" fmla="*/ 1566 h 1692"/>
              <a:gd name="T66" fmla="*/ 1824 w 2370"/>
              <a:gd name="T67" fmla="*/ 1404 h 1692"/>
              <a:gd name="T68" fmla="*/ 1860 w 2370"/>
              <a:gd name="T69" fmla="*/ 1350 h 1692"/>
              <a:gd name="T70" fmla="*/ 1890 w 2370"/>
              <a:gd name="T71" fmla="*/ 1338 h 1692"/>
              <a:gd name="T72" fmla="*/ 1908 w 2370"/>
              <a:gd name="T73" fmla="*/ 1326 h 1692"/>
              <a:gd name="T74" fmla="*/ 1920 w 2370"/>
              <a:gd name="T75" fmla="*/ 1308 h 1692"/>
              <a:gd name="T76" fmla="*/ 1938 w 2370"/>
              <a:gd name="T77" fmla="*/ 1302 h 1692"/>
              <a:gd name="T78" fmla="*/ 1956 w 2370"/>
              <a:gd name="T79" fmla="*/ 1248 h 1692"/>
              <a:gd name="T80" fmla="*/ 1992 w 2370"/>
              <a:gd name="T81" fmla="*/ 1212 h 1692"/>
              <a:gd name="T82" fmla="*/ 2010 w 2370"/>
              <a:gd name="T83" fmla="*/ 1194 h 1692"/>
              <a:gd name="T84" fmla="*/ 2052 w 2370"/>
              <a:gd name="T85" fmla="*/ 1110 h 1692"/>
              <a:gd name="T86" fmla="*/ 2118 w 2370"/>
              <a:gd name="T87" fmla="*/ 1020 h 1692"/>
              <a:gd name="T88" fmla="*/ 2160 w 2370"/>
              <a:gd name="T89" fmla="*/ 960 h 1692"/>
              <a:gd name="T90" fmla="*/ 2172 w 2370"/>
              <a:gd name="T91" fmla="*/ 924 h 1692"/>
              <a:gd name="T92" fmla="*/ 2190 w 2370"/>
              <a:gd name="T93" fmla="*/ 912 h 1692"/>
              <a:gd name="T94" fmla="*/ 2244 w 2370"/>
              <a:gd name="T95" fmla="*/ 852 h 1692"/>
              <a:gd name="T96" fmla="*/ 2292 w 2370"/>
              <a:gd name="T97" fmla="*/ 804 h 1692"/>
              <a:gd name="T98" fmla="*/ 2328 w 2370"/>
              <a:gd name="T99" fmla="*/ 690 h 1692"/>
              <a:gd name="T100" fmla="*/ 2346 w 2370"/>
              <a:gd name="T101" fmla="*/ 642 h 1692"/>
              <a:gd name="T102" fmla="*/ 2370 w 2370"/>
              <a:gd name="T103" fmla="*/ 630 h 1692"/>
              <a:gd name="T104" fmla="*/ 2364 w 2370"/>
              <a:gd name="T105" fmla="*/ 612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0" h="1692">
                <a:moveTo>
                  <a:pt x="1758" y="0"/>
                </a:moveTo>
                <a:cubicBezTo>
                  <a:pt x="1694" y="48"/>
                  <a:pt x="1668" y="26"/>
                  <a:pt x="1560" y="30"/>
                </a:cubicBezTo>
                <a:cubicBezTo>
                  <a:pt x="1497" y="46"/>
                  <a:pt x="1437" y="68"/>
                  <a:pt x="1374" y="84"/>
                </a:cubicBezTo>
                <a:cubicBezTo>
                  <a:pt x="1149" y="80"/>
                  <a:pt x="964" y="72"/>
                  <a:pt x="744" y="78"/>
                </a:cubicBezTo>
                <a:cubicBezTo>
                  <a:pt x="700" y="93"/>
                  <a:pt x="720" y="87"/>
                  <a:pt x="684" y="96"/>
                </a:cubicBezTo>
                <a:cubicBezTo>
                  <a:pt x="672" y="104"/>
                  <a:pt x="660" y="112"/>
                  <a:pt x="648" y="120"/>
                </a:cubicBezTo>
                <a:cubicBezTo>
                  <a:pt x="624" y="136"/>
                  <a:pt x="622" y="169"/>
                  <a:pt x="588" y="180"/>
                </a:cubicBezTo>
                <a:cubicBezTo>
                  <a:pt x="571" y="197"/>
                  <a:pt x="557" y="217"/>
                  <a:pt x="540" y="234"/>
                </a:cubicBezTo>
                <a:cubicBezTo>
                  <a:pt x="516" y="258"/>
                  <a:pt x="522" y="234"/>
                  <a:pt x="486" y="258"/>
                </a:cubicBezTo>
                <a:cubicBezTo>
                  <a:pt x="455" y="279"/>
                  <a:pt x="427" y="291"/>
                  <a:pt x="396" y="312"/>
                </a:cubicBezTo>
                <a:cubicBezTo>
                  <a:pt x="370" y="329"/>
                  <a:pt x="355" y="355"/>
                  <a:pt x="330" y="372"/>
                </a:cubicBezTo>
                <a:cubicBezTo>
                  <a:pt x="318" y="409"/>
                  <a:pt x="263" y="421"/>
                  <a:pt x="234" y="450"/>
                </a:cubicBezTo>
                <a:cubicBezTo>
                  <a:pt x="222" y="487"/>
                  <a:pt x="225" y="519"/>
                  <a:pt x="180" y="534"/>
                </a:cubicBezTo>
                <a:cubicBezTo>
                  <a:pt x="168" y="538"/>
                  <a:pt x="156" y="542"/>
                  <a:pt x="144" y="546"/>
                </a:cubicBezTo>
                <a:cubicBezTo>
                  <a:pt x="138" y="548"/>
                  <a:pt x="126" y="552"/>
                  <a:pt x="126" y="552"/>
                </a:cubicBezTo>
                <a:cubicBezTo>
                  <a:pt x="100" y="631"/>
                  <a:pt x="129" y="718"/>
                  <a:pt x="102" y="798"/>
                </a:cubicBezTo>
                <a:cubicBezTo>
                  <a:pt x="89" y="837"/>
                  <a:pt x="65" y="874"/>
                  <a:pt x="48" y="912"/>
                </a:cubicBezTo>
                <a:cubicBezTo>
                  <a:pt x="29" y="955"/>
                  <a:pt x="23" y="999"/>
                  <a:pt x="12" y="1044"/>
                </a:cubicBezTo>
                <a:cubicBezTo>
                  <a:pt x="9" y="1068"/>
                  <a:pt x="0" y="1092"/>
                  <a:pt x="0" y="1116"/>
                </a:cubicBezTo>
                <a:cubicBezTo>
                  <a:pt x="0" y="1155"/>
                  <a:pt x="12" y="1205"/>
                  <a:pt x="24" y="1242"/>
                </a:cubicBezTo>
                <a:cubicBezTo>
                  <a:pt x="31" y="1314"/>
                  <a:pt x="22" y="1317"/>
                  <a:pt x="84" y="1338"/>
                </a:cubicBezTo>
                <a:cubicBezTo>
                  <a:pt x="101" y="1361"/>
                  <a:pt x="109" y="1382"/>
                  <a:pt x="132" y="1398"/>
                </a:cubicBezTo>
                <a:cubicBezTo>
                  <a:pt x="160" y="1440"/>
                  <a:pt x="203" y="1478"/>
                  <a:pt x="252" y="1494"/>
                </a:cubicBezTo>
                <a:cubicBezTo>
                  <a:pt x="309" y="1551"/>
                  <a:pt x="324" y="1578"/>
                  <a:pt x="408" y="1590"/>
                </a:cubicBezTo>
                <a:cubicBezTo>
                  <a:pt x="449" y="1604"/>
                  <a:pt x="492" y="1615"/>
                  <a:pt x="534" y="1626"/>
                </a:cubicBezTo>
                <a:cubicBezTo>
                  <a:pt x="570" y="1680"/>
                  <a:pt x="630" y="1684"/>
                  <a:pt x="690" y="1692"/>
                </a:cubicBezTo>
                <a:cubicBezTo>
                  <a:pt x="818" y="1690"/>
                  <a:pt x="946" y="1689"/>
                  <a:pt x="1074" y="1686"/>
                </a:cubicBezTo>
                <a:cubicBezTo>
                  <a:pt x="1094" y="1685"/>
                  <a:pt x="1114" y="1684"/>
                  <a:pt x="1134" y="1680"/>
                </a:cubicBezTo>
                <a:cubicBezTo>
                  <a:pt x="1146" y="1678"/>
                  <a:pt x="1170" y="1668"/>
                  <a:pt x="1170" y="1668"/>
                </a:cubicBezTo>
                <a:cubicBezTo>
                  <a:pt x="1329" y="1674"/>
                  <a:pt x="1362" y="1680"/>
                  <a:pt x="1524" y="1674"/>
                </a:cubicBezTo>
                <a:cubicBezTo>
                  <a:pt x="1559" y="1669"/>
                  <a:pt x="1613" y="1665"/>
                  <a:pt x="1644" y="1644"/>
                </a:cubicBezTo>
                <a:cubicBezTo>
                  <a:pt x="1663" y="1631"/>
                  <a:pt x="1679" y="1615"/>
                  <a:pt x="1698" y="1602"/>
                </a:cubicBezTo>
                <a:cubicBezTo>
                  <a:pt x="1719" y="1588"/>
                  <a:pt x="1738" y="1586"/>
                  <a:pt x="1758" y="1566"/>
                </a:cubicBezTo>
                <a:cubicBezTo>
                  <a:pt x="1779" y="1503"/>
                  <a:pt x="1764" y="1444"/>
                  <a:pt x="1824" y="1404"/>
                </a:cubicBezTo>
                <a:cubicBezTo>
                  <a:pt x="1836" y="1386"/>
                  <a:pt x="1840" y="1362"/>
                  <a:pt x="1860" y="1350"/>
                </a:cubicBezTo>
                <a:cubicBezTo>
                  <a:pt x="1869" y="1344"/>
                  <a:pt x="1880" y="1343"/>
                  <a:pt x="1890" y="1338"/>
                </a:cubicBezTo>
                <a:cubicBezTo>
                  <a:pt x="1896" y="1335"/>
                  <a:pt x="1902" y="1330"/>
                  <a:pt x="1908" y="1326"/>
                </a:cubicBezTo>
                <a:cubicBezTo>
                  <a:pt x="1912" y="1320"/>
                  <a:pt x="1914" y="1313"/>
                  <a:pt x="1920" y="1308"/>
                </a:cubicBezTo>
                <a:cubicBezTo>
                  <a:pt x="1925" y="1304"/>
                  <a:pt x="1934" y="1307"/>
                  <a:pt x="1938" y="1302"/>
                </a:cubicBezTo>
                <a:cubicBezTo>
                  <a:pt x="1949" y="1287"/>
                  <a:pt x="1943" y="1261"/>
                  <a:pt x="1956" y="1248"/>
                </a:cubicBezTo>
                <a:cubicBezTo>
                  <a:pt x="1968" y="1236"/>
                  <a:pt x="1980" y="1224"/>
                  <a:pt x="1992" y="1212"/>
                </a:cubicBezTo>
                <a:cubicBezTo>
                  <a:pt x="1998" y="1206"/>
                  <a:pt x="2010" y="1194"/>
                  <a:pt x="2010" y="1194"/>
                </a:cubicBezTo>
                <a:cubicBezTo>
                  <a:pt x="2017" y="1159"/>
                  <a:pt x="2021" y="1130"/>
                  <a:pt x="2052" y="1110"/>
                </a:cubicBezTo>
                <a:cubicBezTo>
                  <a:pt x="2064" y="1075"/>
                  <a:pt x="2092" y="1046"/>
                  <a:pt x="2118" y="1020"/>
                </a:cubicBezTo>
                <a:cubicBezTo>
                  <a:pt x="2126" y="978"/>
                  <a:pt x="2132" y="988"/>
                  <a:pt x="2160" y="960"/>
                </a:cubicBezTo>
                <a:cubicBezTo>
                  <a:pt x="2164" y="948"/>
                  <a:pt x="2168" y="936"/>
                  <a:pt x="2172" y="924"/>
                </a:cubicBezTo>
                <a:cubicBezTo>
                  <a:pt x="2174" y="917"/>
                  <a:pt x="2184" y="917"/>
                  <a:pt x="2190" y="912"/>
                </a:cubicBezTo>
                <a:cubicBezTo>
                  <a:pt x="2208" y="897"/>
                  <a:pt x="2229" y="870"/>
                  <a:pt x="2244" y="852"/>
                </a:cubicBezTo>
                <a:cubicBezTo>
                  <a:pt x="2283" y="804"/>
                  <a:pt x="2249" y="825"/>
                  <a:pt x="2292" y="804"/>
                </a:cubicBezTo>
                <a:cubicBezTo>
                  <a:pt x="2305" y="766"/>
                  <a:pt x="2319" y="729"/>
                  <a:pt x="2328" y="690"/>
                </a:cubicBezTo>
                <a:cubicBezTo>
                  <a:pt x="2332" y="673"/>
                  <a:pt x="2331" y="655"/>
                  <a:pt x="2346" y="642"/>
                </a:cubicBezTo>
                <a:cubicBezTo>
                  <a:pt x="2353" y="636"/>
                  <a:pt x="2362" y="634"/>
                  <a:pt x="2370" y="630"/>
                </a:cubicBezTo>
                <a:cubicBezTo>
                  <a:pt x="2368" y="624"/>
                  <a:pt x="2364" y="612"/>
                  <a:pt x="2364" y="612"/>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Freeform 26">
            <a:extLst>
              <a:ext uri="{FF2B5EF4-FFF2-40B4-BE49-F238E27FC236}">
                <a16:creationId xmlns:a16="http://schemas.microsoft.com/office/drawing/2014/main" id="{2E3AB818-D2EB-4783-82ED-D3DB08AC8955}"/>
              </a:ext>
            </a:extLst>
          </p:cNvPr>
          <p:cNvSpPr>
            <a:spLocks/>
          </p:cNvSpPr>
          <p:nvPr/>
        </p:nvSpPr>
        <p:spPr bwMode="auto">
          <a:xfrm>
            <a:off x="1219200" y="304800"/>
            <a:ext cx="7467600" cy="5081588"/>
          </a:xfrm>
          <a:custGeom>
            <a:avLst/>
            <a:gdLst>
              <a:gd name="T0" fmla="*/ 3586 w 4632"/>
              <a:gd name="T1" fmla="*/ 91 h 3146"/>
              <a:gd name="T2" fmla="*/ 3467 w 4632"/>
              <a:gd name="T3" fmla="*/ 238 h 3146"/>
              <a:gd name="T4" fmla="*/ 3330 w 4632"/>
              <a:gd name="T5" fmla="*/ 338 h 3146"/>
              <a:gd name="T6" fmla="*/ 3019 w 4632"/>
              <a:gd name="T7" fmla="*/ 494 h 3146"/>
              <a:gd name="T8" fmla="*/ 2553 w 4632"/>
              <a:gd name="T9" fmla="*/ 612 h 3146"/>
              <a:gd name="T10" fmla="*/ 2214 w 4632"/>
              <a:gd name="T11" fmla="*/ 704 h 3146"/>
              <a:gd name="T12" fmla="*/ 1913 w 4632"/>
              <a:gd name="T13" fmla="*/ 823 h 3146"/>
              <a:gd name="T14" fmla="*/ 1812 w 4632"/>
              <a:gd name="T15" fmla="*/ 1070 h 3146"/>
              <a:gd name="T16" fmla="*/ 1602 w 4632"/>
              <a:gd name="T17" fmla="*/ 1124 h 3146"/>
              <a:gd name="T18" fmla="*/ 1172 w 4632"/>
              <a:gd name="T19" fmla="*/ 1216 h 3146"/>
              <a:gd name="T20" fmla="*/ 943 w 4632"/>
              <a:gd name="T21" fmla="*/ 1298 h 3146"/>
              <a:gd name="T22" fmla="*/ 815 w 4632"/>
              <a:gd name="T23" fmla="*/ 1380 h 3146"/>
              <a:gd name="T24" fmla="*/ 742 w 4632"/>
              <a:gd name="T25" fmla="*/ 1417 h 3146"/>
              <a:gd name="T26" fmla="*/ 687 w 4632"/>
              <a:gd name="T27" fmla="*/ 1444 h 3146"/>
              <a:gd name="T28" fmla="*/ 550 w 4632"/>
              <a:gd name="T29" fmla="*/ 1490 h 3146"/>
              <a:gd name="T30" fmla="*/ 358 w 4632"/>
              <a:gd name="T31" fmla="*/ 1582 h 3146"/>
              <a:gd name="T32" fmla="*/ 303 w 4632"/>
              <a:gd name="T33" fmla="*/ 1609 h 3146"/>
              <a:gd name="T34" fmla="*/ 221 w 4632"/>
              <a:gd name="T35" fmla="*/ 1636 h 3146"/>
              <a:gd name="T36" fmla="*/ 57 w 4632"/>
              <a:gd name="T37" fmla="*/ 1938 h 3146"/>
              <a:gd name="T38" fmla="*/ 57 w 4632"/>
              <a:gd name="T39" fmla="*/ 2322 h 3146"/>
              <a:gd name="T40" fmla="*/ 221 w 4632"/>
              <a:gd name="T41" fmla="*/ 2404 h 3146"/>
              <a:gd name="T42" fmla="*/ 349 w 4632"/>
              <a:gd name="T43" fmla="*/ 2478 h 3146"/>
              <a:gd name="T44" fmla="*/ 422 w 4632"/>
              <a:gd name="T45" fmla="*/ 2532 h 3146"/>
              <a:gd name="T46" fmla="*/ 559 w 4632"/>
              <a:gd name="T47" fmla="*/ 2615 h 3146"/>
              <a:gd name="T48" fmla="*/ 633 w 4632"/>
              <a:gd name="T49" fmla="*/ 2651 h 3146"/>
              <a:gd name="T50" fmla="*/ 815 w 4632"/>
              <a:gd name="T51" fmla="*/ 2843 h 3146"/>
              <a:gd name="T52" fmla="*/ 943 w 4632"/>
              <a:gd name="T53" fmla="*/ 3090 h 3146"/>
              <a:gd name="T54" fmla="*/ 1629 w 4632"/>
              <a:gd name="T55" fmla="*/ 3118 h 3146"/>
              <a:gd name="T56" fmla="*/ 1794 w 4632"/>
              <a:gd name="T57" fmla="*/ 3127 h 3146"/>
              <a:gd name="T58" fmla="*/ 1903 w 4632"/>
              <a:gd name="T59" fmla="*/ 3081 h 3146"/>
              <a:gd name="T60" fmla="*/ 2297 w 4632"/>
              <a:gd name="T61" fmla="*/ 3017 h 3146"/>
              <a:gd name="T62" fmla="*/ 2918 w 4632"/>
              <a:gd name="T63" fmla="*/ 2980 h 3146"/>
              <a:gd name="T64" fmla="*/ 3092 w 4632"/>
              <a:gd name="T65" fmla="*/ 2916 h 3146"/>
              <a:gd name="T66" fmla="*/ 3503 w 4632"/>
              <a:gd name="T67" fmla="*/ 2779 h 3146"/>
              <a:gd name="T68" fmla="*/ 3787 w 4632"/>
              <a:gd name="T69" fmla="*/ 2642 h 3146"/>
              <a:gd name="T70" fmla="*/ 3906 w 4632"/>
              <a:gd name="T71" fmla="*/ 2441 h 3146"/>
              <a:gd name="T72" fmla="*/ 4125 w 4632"/>
              <a:gd name="T73" fmla="*/ 2286 h 3146"/>
              <a:gd name="T74" fmla="*/ 4372 w 4632"/>
              <a:gd name="T75" fmla="*/ 2112 h 3146"/>
              <a:gd name="T76" fmla="*/ 4482 w 4632"/>
              <a:gd name="T77" fmla="*/ 1993 h 3146"/>
              <a:gd name="T78" fmla="*/ 4546 w 4632"/>
              <a:gd name="T79" fmla="*/ 1902 h 3146"/>
              <a:gd name="T80" fmla="*/ 4582 w 4632"/>
              <a:gd name="T81" fmla="*/ 1380 h 3146"/>
              <a:gd name="T82" fmla="*/ 4363 w 4632"/>
              <a:gd name="T83" fmla="*/ 1554 h 3146"/>
              <a:gd name="T84" fmla="*/ 4143 w 4632"/>
              <a:gd name="T85" fmla="*/ 1307 h 3146"/>
              <a:gd name="T86" fmla="*/ 3933 w 4632"/>
              <a:gd name="T87" fmla="*/ 1179 h 3146"/>
              <a:gd name="T88" fmla="*/ 3860 w 4632"/>
              <a:gd name="T89" fmla="*/ 1124 h 3146"/>
              <a:gd name="T90" fmla="*/ 3796 w 4632"/>
              <a:gd name="T91" fmla="*/ 1060 h 3146"/>
              <a:gd name="T92" fmla="*/ 3641 w 4632"/>
              <a:gd name="T93" fmla="*/ 887 h 3146"/>
              <a:gd name="T94" fmla="*/ 3604 w 4632"/>
              <a:gd name="T95" fmla="*/ 759 h 3146"/>
              <a:gd name="T96" fmla="*/ 3604 w 4632"/>
              <a:gd name="T97" fmla="*/ 512 h 3146"/>
              <a:gd name="T98" fmla="*/ 3631 w 4632"/>
              <a:gd name="T99" fmla="*/ 393 h 3146"/>
              <a:gd name="T100" fmla="*/ 3567 w 4632"/>
              <a:gd name="T101" fmla="*/ 238 h 3146"/>
              <a:gd name="T102" fmla="*/ 3513 w 4632"/>
              <a:gd name="T103" fmla="*/ 164 h 3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32" h="3146">
                <a:moveTo>
                  <a:pt x="3668" y="0"/>
                </a:moveTo>
                <a:cubicBezTo>
                  <a:pt x="3655" y="40"/>
                  <a:pt x="3617" y="64"/>
                  <a:pt x="3586" y="91"/>
                </a:cubicBezTo>
                <a:cubicBezTo>
                  <a:pt x="3537" y="134"/>
                  <a:pt x="3539" y="138"/>
                  <a:pt x="3503" y="192"/>
                </a:cubicBezTo>
                <a:cubicBezTo>
                  <a:pt x="3493" y="207"/>
                  <a:pt x="3482" y="227"/>
                  <a:pt x="3467" y="238"/>
                </a:cubicBezTo>
                <a:cubicBezTo>
                  <a:pt x="3449" y="251"/>
                  <a:pt x="3412" y="274"/>
                  <a:pt x="3412" y="274"/>
                </a:cubicBezTo>
                <a:cubicBezTo>
                  <a:pt x="3395" y="300"/>
                  <a:pt x="3359" y="324"/>
                  <a:pt x="3330" y="338"/>
                </a:cubicBezTo>
                <a:cubicBezTo>
                  <a:pt x="3313" y="347"/>
                  <a:pt x="3275" y="356"/>
                  <a:pt x="3275" y="356"/>
                </a:cubicBezTo>
                <a:cubicBezTo>
                  <a:pt x="3193" y="442"/>
                  <a:pt x="3139" y="475"/>
                  <a:pt x="3019" y="494"/>
                </a:cubicBezTo>
                <a:cubicBezTo>
                  <a:pt x="2933" y="549"/>
                  <a:pt x="2788" y="538"/>
                  <a:pt x="2690" y="567"/>
                </a:cubicBezTo>
                <a:cubicBezTo>
                  <a:pt x="2644" y="581"/>
                  <a:pt x="2598" y="596"/>
                  <a:pt x="2553" y="612"/>
                </a:cubicBezTo>
                <a:cubicBezTo>
                  <a:pt x="2535" y="618"/>
                  <a:pt x="2498" y="631"/>
                  <a:pt x="2498" y="631"/>
                </a:cubicBezTo>
                <a:cubicBezTo>
                  <a:pt x="2443" y="684"/>
                  <a:pt x="2286" y="698"/>
                  <a:pt x="2214" y="704"/>
                </a:cubicBezTo>
                <a:cubicBezTo>
                  <a:pt x="2161" y="722"/>
                  <a:pt x="2177" y="770"/>
                  <a:pt x="2132" y="795"/>
                </a:cubicBezTo>
                <a:cubicBezTo>
                  <a:pt x="2073" y="828"/>
                  <a:pt x="1981" y="813"/>
                  <a:pt x="1913" y="823"/>
                </a:cubicBezTo>
                <a:cubicBezTo>
                  <a:pt x="1873" y="836"/>
                  <a:pt x="1849" y="857"/>
                  <a:pt x="1821" y="887"/>
                </a:cubicBezTo>
                <a:cubicBezTo>
                  <a:pt x="1818" y="948"/>
                  <a:pt x="1831" y="1012"/>
                  <a:pt x="1812" y="1070"/>
                </a:cubicBezTo>
                <a:cubicBezTo>
                  <a:pt x="1807" y="1085"/>
                  <a:pt x="1697" y="1096"/>
                  <a:pt x="1693" y="1097"/>
                </a:cubicBezTo>
                <a:cubicBezTo>
                  <a:pt x="1664" y="1102"/>
                  <a:pt x="1628" y="1115"/>
                  <a:pt x="1602" y="1124"/>
                </a:cubicBezTo>
                <a:cubicBezTo>
                  <a:pt x="1497" y="1158"/>
                  <a:pt x="1382" y="1178"/>
                  <a:pt x="1273" y="1188"/>
                </a:cubicBezTo>
                <a:cubicBezTo>
                  <a:pt x="1221" y="1206"/>
                  <a:pt x="1255" y="1196"/>
                  <a:pt x="1172" y="1216"/>
                </a:cubicBezTo>
                <a:cubicBezTo>
                  <a:pt x="1136" y="1225"/>
                  <a:pt x="1062" y="1234"/>
                  <a:pt x="1062" y="1234"/>
                </a:cubicBezTo>
                <a:cubicBezTo>
                  <a:pt x="1024" y="1253"/>
                  <a:pt x="974" y="1266"/>
                  <a:pt x="943" y="1298"/>
                </a:cubicBezTo>
                <a:cubicBezTo>
                  <a:pt x="909" y="1333"/>
                  <a:pt x="928" y="1322"/>
                  <a:pt x="889" y="1335"/>
                </a:cubicBezTo>
                <a:cubicBezTo>
                  <a:pt x="866" y="1357"/>
                  <a:pt x="840" y="1360"/>
                  <a:pt x="815" y="1380"/>
                </a:cubicBezTo>
                <a:cubicBezTo>
                  <a:pt x="808" y="1385"/>
                  <a:pt x="805" y="1395"/>
                  <a:pt x="797" y="1399"/>
                </a:cubicBezTo>
                <a:cubicBezTo>
                  <a:pt x="780" y="1408"/>
                  <a:pt x="742" y="1417"/>
                  <a:pt x="742" y="1417"/>
                </a:cubicBezTo>
                <a:cubicBezTo>
                  <a:pt x="733" y="1423"/>
                  <a:pt x="725" y="1430"/>
                  <a:pt x="715" y="1435"/>
                </a:cubicBezTo>
                <a:cubicBezTo>
                  <a:pt x="706" y="1439"/>
                  <a:pt x="695" y="1439"/>
                  <a:pt x="687" y="1444"/>
                </a:cubicBezTo>
                <a:cubicBezTo>
                  <a:pt x="680" y="1449"/>
                  <a:pt x="677" y="1459"/>
                  <a:pt x="669" y="1463"/>
                </a:cubicBezTo>
                <a:cubicBezTo>
                  <a:pt x="634" y="1481"/>
                  <a:pt x="588" y="1478"/>
                  <a:pt x="550" y="1490"/>
                </a:cubicBezTo>
                <a:cubicBezTo>
                  <a:pt x="502" y="1522"/>
                  <a:pt x="462" y="1537"/>
                  <a:pt x="404" y="1545"/>
                </a:cubicBezTo>
                <a:cubicBezTo>
                  <a:pt x="337" y="1567"/>
                  <a:pt x="417" y="1535"/>
                  <a:pt x="358" y="1582"/>
                </a:cubicBezTo>
                <a:cubicBezTo>
                  <a:pt x="351" y="1588"/>
                  <a:pt x="340" y="1587"/>
                  <a:pt x="331" y="1591"/>
                </a:cubicBezTo>
                <a:cubicBezTo>
                  <a:pt x="321" y="1596"/>
                  <a:pt x="313" y="1605"/>
                  <a:pt x="303" y="1609"/>
                </a:cubicBezTo>
                <a:cubicBezTo>
                  <a:pt x="286" y="1617"/>
                  <a:pt x="267" y="1621"/>
                  <a:pt x="249" y="1627"/>
                </a:cubicBezTo>
                <a:cubicBezTo>
                  <a:pt x="240" y="1630"/>
                  <a:pt x="221" y="1636"/>
                  <a:pt x="221" y="1636"/>
                </a:cubicBezTo>
                <a:cubicBezTo>
                  <a:pt x="185" y="1661"/>
                  <a:pt x="165" y="1694"/>
                  <a:pt x="130" y="1719"/>
                </a:cubicBezTo>
                <a:cubicBezTo>
                  <a:pt x="106" y="1789"/>
                  <a:pt x="98" y="1876"/>
                  <a:pt x="57" y="1938"/>
                </a:cubicBezTo>
                <a:cubicBezTo>
                  <a:pt x="52" y="2005"/>
                  <a:pt x="59" y="2089"/>
                  <a:pt x="20" y="2148"/>
                </a:cubicBezTo>
                <a:cubicBezTo>
                  <a:pt x="0" y="2210"/>
                  <a:pt x="1" y="2286"/>
                  <a:pt x="57" y="2322"/>
                </a:cubicBezTo>
                <a:cubicBezTo>
                  <a:pt x="60" y="2334"/>
                  <a:pt x="56" y="2351"/>
                  <a:pt x="66" y="2359"/>
                </a:cubicBezTo>
                <a:cubicBezTo>
                  <a:pt x="89" y="2379"/>
                  <a:pt x="189" y="2393"/>
                  <a:pt x="221" y="2404"/>
                </a:cubicBezTo>
                <a:cubicBezTo>
                  <a:pt x="254" y="2426"/>
                  <a:pt x="293" y="2447"/>
                  <a:pt x="331" y="2459"/>
                </a:cubicBezTo>
                <a:cubicBezTo>
                  <a:pt x="337" y="2465"/>
                  <a:pt x="342" y="2473"/>
                  <a:pt x="349" y="2478"/>
                </a:cubicBezTo>
                <a:cubicBezTo>
                  <a:pt x="358" y="2485"/>
                  <a:pt x="369" y="2488"/>
                  <a:pt x="377" y="2496"/>
                </a:cubicBezTo>
                <a:cubicBezTo>
                  <a:pt x="419" y="2537"/>
                  <a:pt x="368" y="2514"/>
                  <a:pt x="422" y="2532"/>
                </a:cubicBezTo>
                <a:cubicBezTo>
                  <a:pt x="460" y="2557"/>
                  <a:pt x="490" y="2582"/>
                  <a:pt x="532" y="2596"/>
                </a:cubicBezTo>
                <a:cubicBezTo>
                  <a:pt x="541" y="2602"/>
                  <a:pt x="551" y="2607"/>
                  <a:pt x="559" y="2615"/>
                </a:cubicBezTo>
                <a:cubicBezTo>
                  <a:pt x="567" y="2623"/>
                  <a:pt x="568" y="2637"/>
                  <a:pt x="578" y="2642"/>
                </a:cubicBezTo>
                <a:cubicBezTo>
                  <a:pt x="595" y="2650"/>
                  <a:pt x="615" y="2648"/>
                  <a:pt x="633" y="2651"/>
                </a:cubicBezTo>
                <a:cubicBezTo>
                  <a:pt x="669" y="2687"/>
                  <a:pt x="705" y="2719"/>
                  <a:pt x="733" y="2761"/>
                </a:cubicBezTo>
                <a:cubicBezTo>
                  <a:pt x="749" y="2826"/>
                  <a:pt x="765" y="2810"/>
                  <a:pt x="815" y="2843"/>
                </a:cubicBezTo>
                <a:cubicBezTo>
                  <a:pt x="841" y="2915"/>
                  <a:pt x="825" y="3003"/>
                  <a:pt x="852" y="3072"/>
                </a:cubicBezTo>
                <a:cubicBezTo>
                  <a:pt x="855" y="3080"/>
                  <a:pt x="928" y="3089"/>
                  <a:pt x="943" y="3090"/>
                </a:cubicBezTo>
                <a:cubicBezTo>
                  <a:pt x="1010" y="3095"/>
                  <a:pt x="1078" y="3096"/>
                  <a:pt x="1145" y="3099"/>
                </a:cubicBezTo>
                <a:cubicBezTo>
                  <a:pt x="1332" y="3146"/>
                  <a:pt x="1090" y="3088"/>
                  <a:pt x="1629" y="3118"/>
                </a:cubicBezTo>
                <a:cubicBezTo>
                  <a:pt x="1648" y="3119"/>
                  <a:pt x="1684" y="3136"/>
                  <a:pt x="1684" y="3136"/>
                </a:cubicBezTo>
                <a:cubicBezTo>
                  <a:pt x="1721" y="3133"/>
                  <a:pt x="1758" y="3134"/>
                  <a:pt x="1794" y="3127"/>
                </a:cubicBezTo>
                <a:cubicBezTo>
                  <a:pt x="1805" y="3125"/>
                  <a:pt x="1811" y="3113"/>
                  <a:pt x="1821" y="3108"/>
                </a:cubicBezTo>
                <a:cubicBezTo>
                  <a:pt x="1847" y="3096"/>
                  <a:pt x="1876" y="3090"/>
                  <a:pt x="1903" y="3081"/>
                </a:cubicBezTo>
                <a:cubicBezTo>
                  <a:pt x="1974" y="3057"/>
                  <a:pt x="2049" y="3051"/>
                  <a:pt x="2123" y="3044"/>
                </a:cubicBezTo>
                <a:cubicBezTo>
                  <a:pt x="2184" y="3024"/>
                  <a:pt x="2229" y="3023"/>
                  <a:pt x="2297" y="3017"/>
                </a:cubicBezTo>
                <a:cubicBezTo>
                  <a:pt x="2434" y="2971"/>
                  <a:pt x="2724" y="2996"/>
                  <a:pt x="2882" y="2990"/>
                </a:cubicBezTo>
                <a:cubicBezTo>
                  <a:pt x="2894" y="2987"/>
                  <a:pt x="2906" y="2984"/>
                  <a:pt x="2918" y="2980"/>
                </a:cubicBezTo>
                <a:cubicBezTo>
                  <a:pt x="2936" y="2974"/>
                  <a:pt x="2973" y="2962"/>
                  <a:pt x="2973" y="2962"/>
                </a:cubicBezTo>
                <a:cubicBezTo>
                  <a:pt x="3015" y="2932"/>
                  <a:pt x="3042" y="2927"/>
                  <a:pt x="3092" y="2916"/>
                </a:cubicBezTo>
                <a:cubicBezTo>
                  <a:pt x="3125" y="2867"/>
                  <a:pt x="3145" y="2884"/>
                  <a:pt x="3193" y="2852"/>
                </a:cubicBezTo>
                <a:cubicBezTo>
                  <a:pt x="3260" y="2807"/>
                  <a:pt x="3424" y="2787"/>
                  <a:pt x="3503" y="2779"/>
                </a:cubicBezTo>
                <a:cubicBezTo>
                  <a:pt x="3548" y="2736"/>
                  <a:pt x="3617" y="2712"/>
                  <a:pt x="3677" y="2697"/>
                </a:cubicBezTo>
                <a:cubicBezTo>
                  <a:pt x="3711" y="2675"/>
                  <a:pt x="3749" y="2654"/>
                  <a:pt x="3787" y="2642"/>
                </a:cubicBezTo>
                <a:cubicBezTo>
                  <a:pt x="3817" y="2622"/>
                  <a:pt x="3839" y="2598"/>
                  <a:pt x="3869" y="2578"/>
                </a:cubicBezTo>
                <a:cubicBezTo>
                  <a:pt x="3885" y="2530"/>
                  <a:pt x="3876" y="2484"/>
                  <a:pt x="3906" y="2441"/>
                </a:cubicBezTo>
                <a:cubicBezTo>
                  <a:pt x="3919" y="2403"/>
                  <a:pt x="3941" y="2371"/>
                  <a:pt x="3979" y="2359"/>
                </a:cubicBezTo>
                <a:cubicBezTo>
                  <a:pt x="4020" y="2316"/>
                  <a:pt x="4074" y="2312"/>
                  <a:pt x="4125" y="2286"/>
                </a:cubicBezTo>
                <a:cubicBezTo>
                  <a:pt x="4160" y="2249"/>
                  <a:pt x="4180" y="2244"/>
                  <a:pt x="4226" y="2222"/>
                </a:cubicBezTo>
                <a:cubicBezTo>
                  <a:pt x="4266" y="2180"/>
                  <a:pt x="4326" y="2147"/>
                  <a:pt x="4372" y="2112"/>
                </a:cubicBezTo>
                <a:cubicBezTo>
                  <a:pt x="4404" y="2088"/>
                  <a:pt x="4421" y="2061"/>
                  <a:pt x="4454" y="2039"/>
                </a:cubicBezTo>
                <a:cubicBezTo>
                  <a:pt x="4479" y="1963"/>
                  <a:pt x="4444" y="2053"/>
                  <a:pt x="4482" y="1993"/>
                </a:cubicBezTo>
                <a:cubicBezTo>
                  <a:pt x="4523" y="1926"/>
                  <a:pt x="4457" y="2002"/>
                  <a:pt x="4509" y="1947"/>
                </a:cubicBezTo>
                <a:cubicBezTo>
                  <a:pt x="4532" y="1878"/>
                  <a:pt x="4498" y="1962"/>
                  <a:pt x="4546" y="1902"/>
                </a:cubicBezTo>
                <a:cubicBezTo>
                  <a:pt x="4598" y="1837"/>
                  <a:pt x="4503" y="1909"/>
                  <a:pt x="4582" y="1856"/>
                </a:cubicBezTo>
                <a:cubicBezTo>
                  <a:pt x="4631" y="1703"/>
                  <a:pt x="4632" y="1535"/>
                  <a:pt x="4582" y="1380"/>
                </a:cubicBezTo>
                <a:cubicBezTo>
                  <a:pt x="4572" y="1628"/>
                  <a:pt x="4630" y="1616"/>
                  <a:pt x="4436" y="1600"/>
                </a:cubicBezTo>
                <a:cubicBezTo>
                  <a:pt x="4405" y="1590"/>
                  <a:pt x="4390" y="1572"/>
                  <a:pt x="4363" y="1554"/>
                </a:cubicBezTo>
                <a:cubicBezTo>
                  <a:pt x="4343" y="1475"/>
                  <a:pt x="4273" y="1415"/>
                  <a:pt x="4207" y="1371"/>
                </a:cubicBezTo>
                <a:cubicBezTo>
                  <a:pt x="4188" y="1343"/>
                  <a:pt x="4164" y="1333"/>
                  <a:pt x="4143" y="1307"/>
                </a:cubicBezTo>
                <a:cubicBezTo>
                  <a:pt x="4112" y="1268"/>
                  <a:pt x="4082" y="1241"/>
                  <a:pt x="4034" y="1225"/>
                </a:cubicBezTo>
                <a:cubicBezTo>
                  <a:pt x="4006" y="1199"/>
                  <a:pt x="3969" y="1191"/>
                  <a:pt x="3933" y="1179"/>
                </a:cubicBezTo>
                <a:cubicBezTo>
                  <a:pt x="3916" y="1168"/>
                  <a:pt x="3894" y="1165"/>
                  <a:pt x="3878" y="1152"/>
                </a:cubicBezTo>
                <a:cubicBezTo>
                  <a:pt x="3869" y="1145"/>
                  <a:pt x="3868" y="1132"/>
                  <a:pt x="3860" y="1124"/>
                </a:cubicBezTo>
                <a:cubicBezTo>
                  <a:pt x="3815" y="1078"/>
                  <a:pt x="3849" y="1132"/>
                  <a:pt x="3814" y="1088"/>
                </a:cubicBezTo>
                <a:cubicBezTo>
                  <a:pt x="3807" y="1079"/>
                  <a:pt x="3804" y="1068"/>
                  <a:pt x="3796" y="1060"/>
                </a:cubicBezTo>
                <a:cubicBezTo>
                  <a:pt x="3754" y="1017"/>
                  <a:pt x="3703" y="994"/>
                  <a:pt x="3668" y="942"/>
                </a:cubicBezTo>
                <a:cubicBezTo>
                  <a:pt x="3647" y="877"/>
                  <a:pt x="3674" y="952"/>
                  <a:pt x="3641" y="887"/>
                </a:cubicBezTo>
                <a:cubicBezTo>
                  <a:pt x="3628" y="861"/>
                  <a:pt x="3630" y="843"/>
                  <a:pt x="3622" y="814"/>
                </a:cubicBezTo>
                <a:cubicBezTo>
                  <a:pt x="3617" y="795"/>
                  <a:pt x="3609" y="778"/>
                  <a:pt x="3604" y="759"/>
                </a:cubicBezTo>
                <a:cubicBezTo>
                  <a:pt x="3601" y="747"/>
                  <a:pt x="3598" y="734"/>
                  <a:pt x="3595" y="722"/>
                </a:cubicBezTo>
                <a:cubicBezTo>
                  <a:pt x="3598" y="652"/>
                  <a:pt x="3599" y="582"/>
                  <a:pt x="3604" y="512"/>
                </a:cubicBezTo>
                <a:cubicBezTo>
                  <a:pt x="3605" y="491"/>
                  <a:pt x="3608" y="469"/>
                  <a:pt x="3613" y="448"/>
                </a:cubicBezTo>
                <a:cubicBezTo>
                  <a:pt x="3617" y="429"/>
                  <a:pt x="3631" y="393"/>
                  <a:pt x="3631" y="393"/>
                </a:cubicBezTo>
                <a:cubicBezTo>
                  <a:pt x="3624" y="345"/>
                  <a:pt x="3627" y="317"/>
                  <a:pt x="3595" y="283"/>
                </a:cubicBezTo>
                <a:cubicBezTo>
                  <a:pt x="3569" y="204"/>
                  <a:pt x="3606" y="302"/>
                  <a:pt x="3567" y="238"/>
                </a:cubicBezTo>
                <a:cubicBezTo>
                  <a:pt x="3542" y="197"/>
                  <a:pt x="3578" y="221"/>
                  <a:pt x="3540" y="183"/>
                </a:cubicBezTo>
                <a:cubicBezTo>
                  <a:pt x="3532" y="175"/>
                  <a:pt x="3523" y="169"/>
                  <a:pt x="3513" y="164"/>
                </a:cubicBezTo>
                <a:cubicBezTo>
                  <a:pt x="3504" y="160"/>
                  <a:pt x="3485" y="155"/>
                  <a:pt x="3485" y="155"/>
                </a:cubicBezTo>
              </a:path>
            </a:pathLst>
          </a:custGeom>
          <a:noFill/>
          <a:ln w="1270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1" name="Freeform 27">
            <a:extLst>
              <a:ext uri="{FF2B5EF4-FFF2-40B4-BE49-F238E27FC236}">
                <a16:creationId xmlns:a16="http://schemas.microsoft.com/office/drawing/2014/main" id="{6186123C-846F-46F5-A526-87BB9EC1581F}"/>
              </a:ext>
            </a:extLst>
          </p:cNvPr>
          <p:cNvSpPr>
            <a:spLocks/>
          </p:cNvSpPr>
          <p:nvPr/>
        </p:nvSpPr>
        <p:spPr bwMode="auto">
          <a:xfrm>
            <a:off x="927100" y="2921000"/>
            <a:ext cx="3009900" cy="3175000"/>
          </a:xfrm>
          <a:custGeom>
            <a:avLst/>
            <a:gdLst>
              <a:gd name="T0" fmla="*/ 1896 w 1896"/>
              <a:gd name="T1" fmla="*/ 232 h 2000"/>
              <a:gd name="T2" fmla="*/ 1664 w 1896"/>
              <a:gd name="T3" fmla="*/ 56 h 2000"/>
              <a:gd name="T4" fmla="*/ 1616 w 1896"/>
              <a:gd name="T5" fmla="*/ 16 h 2000"/>
              <a:gd name="T6" fmla="*/ 1568 w 1896"/>
              <a:gd name="T7" fmla="*/ 0 h 2000"/>
              <a:gd name="T8" fmla="*/ 856 w 1896"/>
              <a:gd name="T9" fmla="*/ 32 h 2000"/>
              <a:gd name="T10" fmla="*/ 744 w 1896"/>
              <a:gd name="T11" fmla="*/ 72 h 2000"/>
              <a:gd name="T12" fmla="*/ 672 w 1896"/>
              <a:gd name="T13" fmla="*/ 168 h 2000"/>
              <a:gd name="T14" fmla="*/ 656 w 1896"/>
              <a:gd name="T15" fmla="*/ 216 h 2000"/>
              <a:gd name="T16" fmla="*/ 608 w 1896"/>
              <a:gd name="T17" fmla="*/ 288 h 2000"/>
              <a:gd name="T18" fmla="*/ 536 w 1896"/>
              <a:gd name="T19" fmla="*/ 408 h 2000"/>
              <a:gd name="T20" fmla="*/ 488 w 1896"/>
              <a:gd name="T21" fmla="*/ 480 h 2000"/>
              <a:gd name="T22" fmla="*/ 480 w 1896"/>
              <a:gd name="T23" fmla="*/ 720 h 2000"/>
              <a:gd name="T24" fmla="*/ 464 w 1896"/>
              <a:gd name="T25" fmla="*/ 832 h 2000"/>
              <a:gd name="T26" fmla="*/ 432 w 1896"/>
              <a:gd name="T27" fmla="*/ 880 h 2000"/>
              <a:gd name="T28" fmla="*/ 376 w 1896"/>
              <a:gd name="T29" fmla="*/ 960 h 2000"/>
              <a:gd name="T30" fmla="*/ 280 w 1896"/>
              <a:gd name="T31" fmla="*/ 1072 h 2000"/>
              <a:gd name="T32" fmla="*/ 216 w 1896"/>
              <a:gd name="T33" fmla="*/ 1168 h 2000"/>
              <a:gd name="T34" fmla="*/ 200 w 1896"/>
              <a:gd name="T35" fmla="*/ 1216 h 2000"/>
              <a:gd name="T36" fmla="*/ 184 w 1896"/>
              <a:gd name="T37" fmla="*/ 1240 h 2000"/>
              <a:gd name="T38" fmla="*/ 152 w 1896"/>
              <a:gd name="T39" fmla="*/ 1336 h 2000"/>
              <a:gd name="T40" fmla="*/ 136 w 1896"/>
              <a:gd name="T41" fmla="*/ 1360 h 2000"/>
              <a:gd name="T42" fmla="*/ 112 w 1896"/>
              <a:gd name="T43" fmla="*/ 1432 h 2000"/>
              <a:gd name="T44" fmla="*/ 96 w 1896"/>
              <a:gd name="T45" fmla="*/ 1456 h 2000"/>
              <a:gd name="T46" fmla="*/ 32 w 1896"/>
              <a:gd name="T47" fmla="*/ 1568 h 2000"/>
              <a:gd name="T48" fmla="*/ 8 w 1896"/>
              <a:gd name="T49" fmla="*/ 1640 h 2000"/>
              <a:gd name="T50" fmla="*/ 0 w 1896"/>
              <a:gd name="T51" fmla="*/ 1664 h 2000"/>
              <a:gd name="T52" fmla="*/ 32 w 1896"/>
              <a:gd name="T53" fmla="*/ 1888 h 2000"/>
              <a:gd name="T54" fmla="*/ 64 w 1896"/>
              <a:gd name="T55" fmla="*/ 1936 h 2000"/>
              <a:gd name="T56" fmla="*/ 112 w 1896"/>
              <a:gd name="T57" fmla="*/ 1968 h 2000"/>
              <a:gd name="T58" fmla="*/ 128 w 1896"/>
              <a:gd name="T59" fmla="*/ 1992 h 2000"/>
              <a:gd name="T60" fmla="*/ 152 w 1896"/>
              <a:gd name="T61" fmla="*/ 2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6" h="2000">
                <a:moveTo>
                  <a:pt x="1896" y="232"/>
                </a:moveTo>
                <a:cubicBezTo>
                  <a:pt x="1820" y="175"/>
                  <a:pt x="1757" y="87"/>
                  <a:pt x="1664" y="56"/>
                </a:cubicBezTo>
                <a:cubicBezTo>
                  <a:pt x="1649" y="41"/>
                  <a:pt x="1636" y="25"/>
                  <a:pt x="1616" y="16"/>
                </a:cubicBezTo>
                <a:cubicBezTo>
                  <a:pt x="1601" y="9"/>
                  <a:pt x="1568" y="0"/>
                  <a:pt x="1568" y="0"/>
                </a:cubicBezTo>
                <a:cubicBezTo>
                  <a:pt x="1328" y="5"/>
                  <a:pt x="1094" y="18"/>
                  <a:pt x="856" y="32"/>
                </a:cubicBezTo>
                <a:cubicBezTo>
                  <a:pt x="816" y="45"/>
                  <a:pt x="780" y="48"/>
                  <a:pt x="744" y="72"/>
                </a:cubicBezTo>
                <a:cubicBezTo>
                  <a:pt x="726" y="99"/>
                  <a:pt x="685" y="138"/>
                  <a:pt x="672" y="168"/>
                </a:cubicBezTo>
                <a:cubicBezTo>
                  <a:pt x="665" y="183"/>
                  <a:pt x="665" y="202"/>
                  <a:pt x="656" y="216"/>
                </a:cubicBezTo>
                <a:cubicBezTo>
                  <a:pt x="640" y="240"/>
                  <a:pt x="617" y="261"/>
                  <a:pt x="608" y="288"/>
                </a:cubicBezTo>
                <a:cubicBezTo>
                  <a:pt x="593" y="333"/>
                  <a:pt x="570" y="374"/>
                  <a:pt x="536" y="408"/>
                </a:cubicBezTo>
                <a:cubicBezTo>
                  <a:pt x="523" y="446"/>
                  <a:pt x="508" y="440"/>
                  <a:pt x="488" y="480"/>
                </a:cubicBezTo>
                <a:cubicBezTo>
                  <a:pt x="485" y="560"/>
                  <a:pt x="484" y="640"/>
                  <a:pt x="480" y="720"/>
                </a:cubicBezTo>
                <a:cubicBezTo>
                  <a:pt x="480" y="721"/>
                  <a:pt x="471" y="816"/>
                  <a:pt x="464" y="832"/>
                </a:cubicBezTo>
                <a:cubicBezTo>
                  <a:pt x="456" y="850"/>
                  <a:pt x="432" y="880"/>
                  <a:pt x="432" y="880"/>
                </a:cubicBezTo>
                <a:cubicBezTo>
                  <a:pt x="413" y="956"/>
                  <a:pt x="443" y="860"/>
                  <a:pt x="376" y="960"/>
                </a:cubicBezTo>
                <a:cubicBezTo>
                  <a:pt x="349" y="1001"/>
                  <a:pt x="321" y="1045"/>
                  <a:pt x="280" y="1072"/>
                </a:cubicBezTo>
                <a:cubicBezTo>
                  <a:pt x="258" y="1104"/>
                  <a:pt x="243" y="1141"/>
                  <a:pt x="216" y="1168"/>
                </a:cubicBezTo>
                <a:cubicBezTo>
                  <a:pt x="211" y="1184"/>
                  <a:pt x="209" y="1202"/>
                  <a:pt x="200" y="1216"/>
                </a:cubicBezTo>
                <a:cubicBezTo>
                  <a:pt x="195" y="1224"/>
                  <a:pt x="188" y="1231"/>
                  <a:pt x="184" y="1240"/>
                </a:cubicBezTo>
                <a:cubicBezTo>
                  <a:pt x="171" y="1270"/>
                  <a:pt x="162" y="1305"/>
                  <a:pt x="152" y="1336"/>
                </a:cubicBezTo>
                <a:cubicBezTo>
                  <a:pt x="149" y="1345"/>
                  <a:pt x="140" y="1351"/>
                  <a:pt x="136" y="1360"/>
                </a:cubicBezTo>
                <a:cubicBezTo>
                  <a:pt x="126" y="1383"/>
                  <a:pt x="120" y="1408"/>
                  <a:pt x="112" y="1432"/>
                </a:cubicBezTo>
                <a:cubicBezTo>
                  <a:pt x="109" y="1441"/>
                  <a:pt x="100" y="1447"/>
                  <a:pt x="96" y="1456"/>
                </a:cubicBezTo>
                <a:cubicBezTo>
                  <a:pt x="77" y="1499"/>
                  <a:pt x="72" y="1541"/>
                  <a:pt x="32" y="1568"/>
                </a:cubicBezTo>
                <a:cubicBezTo>
                  <a:pt x="24" y="1592"/>
                  <a:pt x="16" y="1616"/>
                  <a:pt x="8" y="1640"/>
                </a:cubicBezTo>
                <a:cubicBezTo>
                  <a:pt x="5" y="1648"/>
                  <a:pt x="0" y="1664"/>
                  <a:pt x="0" y="1664"/>
                </a:cubicBezTo>
                <a:cubicBezTo>
                  <a:pt x="6" y="1772"/>
                  <a:pt x="4" y="1803"/>
                  <a:pt x="32" y="1888"/>
                </a:cubicBezTo>
                <a:cubicBezTo>
                  <a:pt x="38" y="1906"/>
                  <a:pt x="53" y="1920"/>
                  <a:pt x="64" y="1936"/>
                </a:cubicBezTo>
                <a:cubicBezTo>
                  <a:pt x="75" y="1952"/>
                  <a:pt x="112" y="1968"/>
                  <a:pt x="112" y="1968"/>
                </a:cubicBezTo>
                <a:cubicBezTo>
                  <a:pt x="117" y="1976"/>
                  <a:pt x="120" y="1986"/>
                  <a:pt x="128" y="1992"/>
                </a:cubicBezTo>
                <a:cubicBezTo>
                  <a:pt x="135" y="1997"/>
                  <a:pt x="152" y="2000"/>
                  <a:pt x="152" y="2000"/>
                </a:cubicBezTo>
              </a:path>
            </a:pathLst>
          </a:custGeom>
          <a:noFill/>
          <a:ln w="101600" cap="flat" cmpd="sng">
            <a:solidFill>
              <a:srgbClr val="FF00FF"/>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2" name="Freeform 28">
            <a:extLst>
              <a:ext uri="{FF2B5EF4-FFF2-40B4-BE49-F238E27FC236}">
                <a16:creationId xmlns:a16="http://schemas.microsoft.com/office/drawing/2014/main" id="{FAB60E35-1AED-47AA-A1FD-C68754128E2D}"/>
              </a:ext>
            </a:extLst>
          </p:cNvPr>
          <p:cNvSpPr>
            <a:spLocks/>
          </p:cNvSpPr>
          <p:nvPr/>
        </p:nvSpPr>
        <p:spPr bwMode="auto">
          <a:xfrm>
            <a:off x="800100" y="3517900"/>
            <a:ext cx="3238500" cy="1023938"/>
          </a:xfrm>
          <a:custGeom>
            <a:avLst/>
            <a:gdLst>
              <a:gd name="T0" fmla="*/ 2040 w 2040"/>
              <a:gd name="T1" fmla="*/ 552 h 645"/>
              <a:gd name="T2" fmla="*/ 1944 w 2040"/>
              <a:gd name="T3" fmla="*/ 528 h 645"/>
              <a:gd name="T4" fmla="*/ 1880 w 2040"/>
              <a:gd name="T5" fmla="*/ 512 h 645"/>
              <a:gd name="T6" fmla="*/ 1624 w 2040"/>
              <a:gd name="T7" fmla="*/ 528 h 645"/>
              <a:gd name="T8" fmla="*/ 1544 w 2040"/>
              <a:gd name="T9" fmla="*/ 552 h 645"/>
              <a:gd name="T10" fmla="*/ 1496 w 2040"/>
              <a:gd name="T11" fmla="*/ 584 h 645"/>
              <a:gd name="T12" fmla="*/ 1360 w 2040"/>
              <a:gd name="T13" fmla="*/ 640 h 645"/>
              <a:gd name="T14" fmla="*/ 1264 w 2040"/>
              <a:gd name="T15" fmla="*/ 600 h 645"/>
              <a:gd name="T16" fmla="*/ 1216 w 2040"/>
              <a:gd name="T17" fmla="*/ 568 h 645"/>
              <a:gd name="T18" fmla="*/ 976 w 2040"/>
              <a:gd name="T19" fmla="*/ 512 h 645"/>
              <a:gd name="T20" fmla="*/ 800 w 2040"/>
              <a:gd name="T21" fmla="*/ 448 h 645"/>
              <a:gd name="T22" fmla="*/ 728 w 2040"/>
              <a:gd name="T23" fmla="*/ 432 h 645"/>
              <a:gd name="T24" fmla="*/ 584 w 2040"/>
              <a:gd name="T25" fmla="*/ 360 h 645"/>
              <a:gd name="T26" fmla="*/ 496 w 2040"/>
              <a:gd name="T27" fmla="*/ 312 h 645"/>
              <a:gd name="T28" fmla="*/ 280 w 2040"/>
              <a:gd name="T29" fmla="*/ 264 h 645"/>
              <a:gd name="T30" fmla="*/ 152 w 2040"/>
              <a:gd name="T31" fmla="*/ 216 h 645"/>
              <a:gd name="T32" fmla="*/ 112 w 2040"/>
              <a:gd name="T33" fmla="*/ 184 h 645"/>
              <a:gd name="T34" fmla="*/ 64 w 2040"/>
              <a:gd name="T35" fmla="*/ 144 h 645"/>
              <a:gd name="T36" fmla="*/ 16 w 2040"/>
              <a:gd name="T37" fmla="*/ 48 h 645"/>
              <a:gd name="T38" fmla="*/ 0 w 2040"/>
              <a:gd name="T39"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0" h="645">
                <a:moveTo>
                  <a:pt x="2040" y="552"/>
                </a:moveTo>
                <a:cubicBezTo>
                  <a:pt x="1998" y="566"/>
                  <a:pt x="1983" y="539"/>
                  <a:pt x="1944" y="528"/>
                </a:cubicBezTo>
                <a:cubicBezTo>
                  <a:pt x="1923" y="522"/>
                  <a:pt x="1880" y="512"/>
                  <a:pt x="1880" y="512"/>
                </a:cubicBezTo>
                <a:cubicBezTo>
                  <a:pt x="1788" y="515"/>
                  <a:pt x="1709" y="507"/>
                  <a:pt x="1624" y="528"/>
                </a:cubicBezTo>
                <a:cubicBezTo>
                  <a:pt x="1599" y="534"/>
                  <a:pt x="1566" y="540"/>
                  <a:pt x="1544" y="552"/>
                </a:cubicBezTo>
                <a:cubicBezTo>
                  <a:pt x="1527" y="561"/>
                  <a:pt x="1496" y="584"/>
                  <a:pt x="1496" y="584"/>
                </a:cubicBezTo>
                <a:cubicBezTo>
                  <a:pt x="1462" y="635"/>
                  <a:pt x="1419" y="633"/>
                  <a:pt x="1360" y="640"/>
                </a:cubicBezTo>
                <a:cubicBezTo>
                  <a:pt x="1241" y="614"/>
                  <a:pt x="1322" y="645"/>
                  <a:pt x="1264" y="600"/>
                </a:cubicBezTo>
                <a:cubicBezTo>
                  <a:pt x="1249" y="588"/>
                  <a:pt x="1216" y="568"/>
                  <a:pt x="1216" y="568"/>
                </a:cubicBezTo>
                <a:cubicBezTo>
                  <a:pt x="1170" y="499"/>
                  <a:pt x="1049" y="521"/>
                  <a:pt x="976" y="512"/>
                </a:cubicBezTo>
                <a:cubicBezTo>
                  <a:pt x="916" y="492"/>
                  <a:pt x="860" y="468"/>
                  <a:pt x="800" y="448"/>
                </a:cubicBezTo>
                <a:cubicBezTo>
                  <a:pt x="777" y="440"/>
                  <a:pt x="750" y="444"/>
                  <a:pt x="728" y="432"/>
                </a:cubicBezTo>
                <a:cubicBezTo>
                  <a:pt x="681" y="406"/>
                  <a:pt x="635" y="377"/>
                  <a:pt x="584" y="360"/>
                </a:cubicBezTo>
                <a:cubicBezTo>
                  <a:pt x="562" y="326"/>
                  <a:pt x="533" y="324"/>
                  <a:pt x="496" y="312"/>
                </a:cubicBezTo>
                <a:cubicBezTo>
                  <a:pt x="422" y="287"/>
                  <a:pt x="358" y="271"/>
                  <a:pt x="280" y="264"/>
                </a:cubicBezTo>
                <a:cubicBezTo>
                  <a:pt x="237" y="250"/>
                  <a:pt x="195" y="227"/>
                  <a:pt x="152" y="216"/>
                </a:cubicBezTo>
                <a:cubicBezTo>
                  <a:pt x="116" y="162"/>
                  <a:pt x="158" y="215"/>
                  <a:pt x="112" y="184"/>
                </a:cubicBezTo>
                <a:cubicBezTo>
                  <a:pt x="95" y="172"/>
                  <a:pt x="81" y="156"/>
                  <a:pt x="64" y="144"/>
                </a:cubicBezTo>
                <a:cubicBezTo>
                  <a:pt x="52" y="109"/>
                  <a:pt x="31" y="81"/>
                  <a:pt x="16" y="48"/>
                </a:cubicBezTo>
                <a:cubicBezTo>
                  <a:pt x="9" y="33"/>
                  <a:pt x="0" y="0"/>
                  <a:pt x="0" y="0"/>
                </a:cubicBezTo>
              </a:path>
            </a:pathLst>
          </a:custGeom>
          <a:noFill/>
          <a:ln w="101600" cap="flat" cmpd="sng">
            <a:solidFill>
              <a:srgbClr val="FF00FF"/>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Freeform 29">
            <a:extLst>
              <a:ext uri="{FF2B5EF4-FFF2-40B4-BE49-F238E27FC236}">
                <a16:creationId xmlns:a16="http://schemas.microsoft.com/office/drawing/2014/main" id="{94732338-4A6C-4320-9410-10E881C2B97C}"/>
              </a:ext>
            </a:extLst>
          </p:cNvPr>
          <p:cNvSpPr>
            <a:spLocks/>
          </p:cNvSpPr>
          <p:nvPr/>
        </p:nvSpPr>
        <p:spPr bwMode="auto">
          <a:xfrm>
            <a:off x="585788" y="4406900"/>
            <a:ext cx="3503612" cy="1941513"/>
          </a:xfrm>
          <a:custGeom>
            <a:avLst/>
            <a:gdLst>
              <a:gd name="T0" fmla="*/ 2207 w 2207"/>
              <a:gd name="T1" fmla="*/ 0 h 1223"/>
              <a:gd name="T2" fmla="*/ 2183 w 2207"/>
              <a:gd name="T3" fmla="*/ 280 h 1223"/>
              <a:gd name="T4" fmla="*/ 2191 w 2207"/>
              <a:gd name="T5" fmla="*/ 408 h 1223"/>
              <a:gd name="T6" fmla="*/ 2207 w 2207"/>
              <a:gd name="T7" fmla="*/ 456 h 1223"/>
              <a:gd name="T8" fmla="*/ 2079 w 2207"/>
              <a:gd name="T9" fmla="*/ 544 h 1223"/>
              <a:gd name="T10" fmla="*/ 1143 w 2207"/>
              <a:gd name="T11" fmla="*/ 552 h 1223"/>
              <a:gd name="T12" fmla="*/ 1095 w 2207"/>
              <a:gd name="T13" fmla="*/ 584 h 1223"/>
              <a:gd name="T14" fmla="*/ 1055 w 2207"/>
              <a:gd name="T15" fmla="*/ 632 h 1223"/>
              <a:gd name="T16" fmla="*/ 1031 w 2207"/>
              <a:gd name="T17" fmla="*/ 640 h 1223"/>
              <a:gd name="T18" fmla="*/ 871 w 2207"/>
              <a:gd name="T19" fmla="*/ 720 h 1223"/>
              <a:gd name="T20" fmla="*/ 775 w 2207"/>
              <a:gd name="T21" fmla="*/ 784 h 1223"/>
              <a:gd name="T22" fmla="*/ 751 w 2207"/>
              <a:gd name="T23" fmla="*/ 816 h 1223"/>
              <a:gd name="T24" fmla="*/ 703 w 2207"/>
              <a:gd name="T25" fmla="*/ 848 h 1223"/>
              <a:gd name="T26" fmla="*/ 591 w 2207"/>
              <a:gd name="T27" fmla="*/ 912 h 1223"/>
              <a:gd name="T28" fmla="*/ 559 w 2207"/>
              <a:gd name="T29" fmla="*/ 920 h 1223"/>
              <a:gd name="T30" fmla="*/ 511 w 2207"/>
              <a:gd name="T31" fmla="*/ 936 h 1223"/>
              <a:gd name="T32" fmla="*/ 391 w 2207"/>
              <a:gd name="T33" fmla="*/ 1000 h 1223"/>
              <a:gd name="T34" fmla="*/ 351 w 2207"/>
              <a:gd name="T35" fmla="*/ 1032 h 1223"/>
              <a:gd name="T36" fmla="*/ 335 w 2207"/>
              <a:gd name="T37" fmla="*/ 1056 h 1223"/>
              <a:gd name="T38" fmla="*/ 287 w 2207"/>
              <a:gd name="T39" fmla="*/ 1064 h 1223"/>
              <a:gd name="T40" fmla="*/ 215 w 2207"/>
              <a:gd name="T41" fmla="*/ 1088 h 1223"/>
              <a:gd name="T42" fmla="*/ 191 w 2207"/>
              <a:gd name="T43" fmla="*/ 1104 h 1223"/>
              <a:gd name="T44" fmla="*/ 119 w 2207"/>
              <a:gd name="T45" fmla="*/ 1136 h 1223"/>
              <a:gd name="T46" fmla="*/ 23 w 2207"/>
              <a:gd name="T47" fmla="*/ 1192 h 1223"/>
              <a:gd name="T48" fmla="*/ 15 w 2207"/>
              <a:gd name="T49" fmla="*/ 1208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07" h="1223">
                <a:moveTo>
                  <a:pt x="2207" y="0"/>
                </a:moveTo>
                <a:cubicBezTo>
                  <a:pt x="2167" y="121"/>
                  <a:pt x="2192" y="31"/>
                  <a:pt x="2183" y="280"/>
                </a:cubicBezTo>
                <a:cubicBezTo>
                  <a:pt x="2186" y="323"/>
                  <a:pt x="2185" y="366"/>
                  <a:pt x="2191" y="408"/>
                </a:cubicBezTo>
                <a:cubicBezTo>
                  <a:pt x="2193" y="425"/>
                  <a:pt x="2207" y="456"/>
                  <a:pt x="2207" y="456"/>
                </a:cubicBezTo>
                <a:cubicBezTo>
                  <a:pt x="2196" y="510"/>
                  <a:pt x="2137" y="544"/>
                  <a:pt x="2079" y="544"/>
                </a:cubicBezTo>
                <a:cubicBezTo>
                  <a:pt x="1767" y="547"/>
                  <a:pt x="1455" y="549"/>
                  <a:pt x="1143" y="552"/>
                </a:cubicBezTo>
                <a:cubicBezTo>
                  <a:pt x="1127" y="563"/>
                  <a:pt x="1106" y="568"/>
                  <a:pt x="1095" y="584"/>
                </a:cubicBezTo>
                <a:cubicBezTo>
                  <a:pt x="1083" y="602"/>
                  <a:pt x="1073" y="620"/>
                  <a:pt x="1055" y="632"/>
                </a:cubicBezTo>
                <a:cubicBezTo>
                  <a:pt x="1048" y="637"/>
                  <a:pt x="1039" y="636"/>
                  <a:pt x="1031" y="640"/>
                </a:cubicBezTo>
                <a:cubicBezTo>
                  <a:pt x="979" y="666"/>
                  <a:pt x="919" y="685"/>
                  <a:pt x="871" y="720"/>
                </a:cubicBezTo>
                <a:cubicBezTo>
                  <a:pt x="838" y="743"/>
                  <a:pt x="814" y="771"/>
                  <a:pt x="775" y="784"/>
                </a:cubicBezTo>
                <a:cubicBezTo>
                  <a:pt x="767" y="795"/>
                  <a:pt x="761" y="807"/>
                  <a:pt x="751" y="816"/>
                </a:cubicBezTo>
                <a:cubicBezTo>
                  <a:pt x="737" y="829"/>
                  <a:pt x="703" y="848"/>
                  <a:pt x="703" y="848"/>
                </a:cubicBezTo>
                <a:cubicBezTo>
                  <a:pt x="680" y="883"/>
                  <a:pt x="632" y="902"/>
                  <a:pt x="591" y="912"/>
                </a:cubicBezTo>
                <a:cubicBezTo>
                  <a:pt x="580" y="915"/>
                  <a:pt x="570" y="917"/>
                  <a:pt x="559" y="920"/>
                </a:cubicBezTo>
                <a:cubicBezTo>
                  <a:pt x="543" y="925"/>
                  <a:pt x="511" y="936"/>
                  <a:pt x="511" y="936"/>
                </a:cubicBezTo>
                <a:cubicBezTo>
                  <a:pt x="486" y="961"/>
                  <a:pt x="428" y="988"/>
                  <a:pt x="391" y="1000"/>
                </a:cubicBezTo>
                <a:cubicBezTo>
                  <a:pt x="345" y="1069"/>
                  <a:pt x="406" y="988"/>
                  <a:pt x="351" y="1032"/>
                </a:cubicBezTo>
                <a:cubicBezTo>
                  <a:pt x="343" y="1038"/>
                  <a:pt x="344" y="1052"/>
                  <a:pt x="335" y="1056"/>
                </a:cubicBezTo>
                <a:cubicBezTo>
                  <a:pt x="320" y="1063"/>
                  <a:pt x="303" y="1060"/>
                  <a:pt x="287" y="1064"/>
                </a:cubicBezTo>
                <a:cubicBezTo>
                  <a:pt x="287" y="1064"/>
                  <a:pt x="227" y="1084"/>
                  <a:pt x="215" y="1088"/>
                </a:cubicBezTo>
                <a:cubicBezTo>
                  <a:pt x="206" y="1091"/>
                  <a:pt x="200" y="1100"/>
                  <a:pt x="191" y="1104"/>
                </a:cubicBezTo>
                <a:cubicBezTo>
                  <a:pt x="168" y="1116"/>
                  <a:pt x="142" y="1123"/>
                  <a:pt x="119" y="1136"/>
                </a:cubicBezTo>
                <a:cubicBezTo>
                  <a:pt x="83" y="1156"/>
                  <a:pt x="61" y="1179"/>
                  <a:pt x="23" y="1192"/>
                </a:cubicBezTo>
                <a:cubicBezTo>
                  <a:pt x="5" y="1219"/>
                  <a:pt x="0" y="1223"/>
                  <a:pt x="15" y="1208"/>
                </a:cubicBezTo>
              </a:path>
            </a:pathLst>
          </a:custGeom>
          <a:noFill/>
          <a:ln w="101600" cap="flat" cmpd="sng">
            <a:solidFill>
              <a:srgbClr val="FF00FF"/>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Freeform 30">
            <a:extLst>
              <a:ext uri="{FF2B5EF4-FFF2-40B4-BE49-F238E27FC236}">
                <a16:creationId xmlns:a16="http://schemas.microsoft.com/office/drawing/2014/main" id="{60E7F8C6-94AD-4148-B261-5AE5E46D4C9E}"/>
              </a:ext>
            </a:extLst>
          </p:cNvPr>
          <p:cNvSpPr>
            <a:spLocks/>
          </p:cNvSpPr>
          <p:nvPr/>
        </p:nvSpPr>
        <p:spPr bwMode="auto">
          <a:xfrm>
            <a:off x="5451475" y="3060700"/>
            <a:ext cx="1114425" cy="2692400"/>
          </a:xfrm>
          <a:custGeom>
            <a:avLst/>
            <a:gdLst>
              <a:gd name="T0" fmla="*/ 702 w 702"/>
              <a:gd name="T1" fmla="*/ 0 h 1696"/>
              <a:gd name="T2" fmla="*/ 606 w 702"/>
              <a:gd name="T3" fmla="*/ 200 h 1696"/>
              <a:gd name="T4" fmla="*/ 518 w 702"/>
              <a:gd name="T5" fmla="*/ 392 h 1696"/>
              <a:gd name="T6" fmla="*/ 486 w 702"/>
              <a:gd name="T7" fmla="*/ 464 h 1696"/>
              <a:gd name="T8" fmla="*/ 462 w 702"/>
              <a:gd name="T9" fmla="*/ 480 h 1696"/>
              <a:gd name="T10" fmla="*/ 374 w 702"/>
              <a:gd name="T11" fmla="*/ 576 h 1696"/>
              <a:gd name="T12" fmla="*/ 302 w 702"/>
              <a:gd name="T13" fmla="*/ 664 h 1696"/>
              <a:gd name="T14" fmla="*/ 278 w 702"/>
              <a:gd name="T15" fmla="*/ 872 h 1696"/>
              <a:gd name="T16" fmla="*/ 174 w 702"/>
              <a:gd name="T17" fmla="*/ 1064 h 1696"/>
              <a:gd name="T18" fmla="*/ 150 w 702"/>
              <a:gd name="T19" fmla="*/ 1088 h 1696"/>
              <a:gd name="T20" fmla="*/ 102 w 702"/>
              <a:gd name="T21" fmla="*/ 1120 h 1696"/>
              <a:gd name="T22" fmla="*/ 78 w 702"/>
              <a:gd name="T23" fmla="*/ 1416 h 1696"/>
              <a:gd name="T24" fmla="*/ 30 w 702"/>
              <a:gd name="T25" fmla="*/ 1520 h 1696"/>
              <a:gd name="T26" fmla="*/ 14 w 702"/>
              <a:gd name="T27" fmla="*/ 1568 h 1696"/>
              <a:gd name="T28" fmla="*/ 62 w 702"/>
              <a:gd name="T29" fmla="*/ 164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2" h="1696">
                <a:moveTo>
                  <a:pt x="702" y="0"/>
                </a:moveTo>
                <a:cubicBezTo>
                  <a:pt x="679" y="70"/>
                  <a:pt x="639" y="134"/>
                  <a:pt x="606" y="200"/>
                </a:cubicBezTo>
                <a:cubicBezTo>
                  <a:pt x="595" y="269"/>
                  <a:pt x="557" y="334"/>
                  <a:pt x="518" y="392"/>
                </a:cubicBezTo>
                <a:cubicBezTo>
                  <a:pt x="505" y="412"/>
                  <a:pt x="501" y="446"/>
                  <a:pt x="486" y="464"/>
                </a:cubicBezTo>
                <a:cubicBezTo>
                  <a:pt x="480" y="472"/>
                  <a:pt x="469" y="474"/>
                  <a:pt x="462" y="480"/>
                </a:cubicBezTo>
                <a:cubicBezTo>
                  <a:pt x="427" y="511"/>
                  <a:pt x="406" y="544"/>
                  <a:pt x="374" y="576"/>
                </a:cubicBezTo>
                <a:cubicBezTo>
                  <a:pt x="362" y="612"/>
                  <a:pt x="324" y="631"/>
                  <a:pt x="302" y="664"/>
                </a:cubicBezTo>
                <a:cubicBezTo>
                  <a:pt x="297" y="739"/>
                  <a:pt x="288" y="800"/>
                  <a:pt x="278" y="872"/>
                </a:cubicBezTo>
                <a:cubicBezTo>
                  <a:pt x="263" y="984"/>
                  <a:pt x="286" y="1027"/>
                  <a:pt x="174" y="1064"/>
                </a:cubicBezTo>
                <a:cubicBezTo>
                  <a:pt x="166" y="1072"/>
                  <a:pt x="159" y="1081"/>
                  <a:pt x="150" y="1088"/>
                </a:cubicBezTo>
                <a:cubicBezTo>
                  <a:pt x="135" y="1100"/>
                  <a:pt x="102" y="1120"/>
                  <a:pt x="102" y="1120"/>
                </a:cubicBezTo>
                <a:cubicBezTo>
                  <a:pt x="35" y="1221"/>
                  <a:pt x="93" y="1124"/>
                  <a:pt x="78" y="1416"/>
                </a:cubicBezTo>
                <a:cubicBezTo>
                  <a:pt x="76" y="1456"/>
                  <a:pt x="51" y="1489"/>
                  <a:pt x="30" y="1520"/>
                </a:cubicBezTo>
                <a:cubicBezTo>
                  <a:pt x="21" y="1534"/>
                  <a:pt x="14" y="1568"/>
                  <a:pt x="14" y="1568"/>
                </a:cubicBezTo>
                <a:cubicBezTo>
                  <a:pt x="25" y="1696"/>
                  <a:pt x="0" y="1671"/>
                  <a:pt x="62" y="1640"/>
                </a:cubicBezTo>
              </a:path>
            </a:pathLst>
          </a:custGeom>
          <a:noFill/>
          <a:ln w="101600" cap="flat" cmpd="sng">
            <a:solidFill>
              <a:srgbClr val="FF00FF"/>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5" name="Freeform 31">
            <a:extLst>
              <a:ext uri="{FF2B5EF4-FFF2-40B4-BE49-F238E27FC236}">
                <a16:creationId xmlns:a16="http://schemas.microsoft.com/office/drawing/2014/main" id="{6B4DE086-5DE8-4B76-8227-BC972D10A827}"/>
              </a:ext>
            </a:extLst>
          </p:cNvPr>
          <p:cNvSpPr>
            <a:spLocks/>
          </p:cNvSpPr>
          <p:nvPr/>
        </p:nvSpPr>
        <p:spPr bwMode="auto">
          <a:xfrm>
            <a:off x="2611438" y="1155700"/>
            <a:ext cx="906462" cy="5330825"/>
          </a:xfrm>
          <a:custGeom>
            <a:avLst/>
            <a:gdLst>
              <a:gd name="T0" fmla="*/ 312 w 571"/>
              <a:gd name="T1" fmla="*/ 0 h 3358"/>
              <a:gd name="T2" fmla="*/ 405 w 571"/>
              <a:gd name="T3" fmla="*/ 94 h 3358"/>
              <a:gd name="T4" fmla="*/ 422 w 571"/>
              <a:gd name="T5" fmla="*/ 128 h 3358"/>
              <a:gd name="T6" fmla="*/ 456 w 571"/>
              <a:gd name="T7" fmla="*/ 178 h 3358"/>
              <a:gd name="T8" fmla="*/ 515 w 571"/>
              <a:gd name="T9" fmla="*/ 246 h 3358"/>
              <a:gd name="T10" fmla="*/ 549 w 571"/>
              <a:gd name="T11" fmla="*/ 297 h 3358"/>
              <a:gd name="T12" fmla="*/ 549 w 571"/>
              <a:gd name="T13" fmla="*/ 466 h 3358"/>
              <a:gd name="T14" fmla="*/ 498 w 571"/>
              <a:gd name="T15" fmla="*/ 509 h 3358"/>
              <a:gd name="T16" fmla="*/ 396 w 571"/>
              <a:gd name="T17" fmla="*/ 704 h 3358"/>
              <a:gd name="T18" fmla="*/ 439 w 571"/>
              <a:gd name="T19" fmla="*/ 1068 h 3358"/>
              <a:gd name="T20" fmla="*/ 430 w 571"/>
              <a:gd name="T21" fmla="*/ 1271 h 3358"/>
              <a:gd name="T22" fmla="*/ 354 w 571"/>
              <a:gd name="T23" fmla="*/ 1449 h 3358"/>
              <a:gd name="T24" fmla="*/ 320 w 571"/>
              <a:gd name="T25" fmla="*/ 1796 h 3358"/>
              <a:gd name="T26" fmla="*/ 337 w 571"/>
              <a:gd name="T27" fmla="*/ 1872 h 3358"/>
              <a:gd name="T28" fmla="*/ 371 w 571"/>
              <a:gd name="T29" fmla="*/ 1923 h 3358"/>
              <a:gd name="T30" fmla="*/ 447 w 571"/>
              <a:gd name="T31" fmla="*/ 2093 h 3358"/>
              <a:gd name="T32" fmla="*/ 405 w 571"/>
              <a:gd name="T33" fmla="*/ 2347 h 3358"/>
              <a:gd name="T34" fmla="*/ 354 w 571"/>
              <a:gd name="T35" fmla="*/ 2448 h 3358"/>
              <a:gd name="T36" fmla="*/ 320 w 571"/>
              <a:gd name="T37" fmla="*/ 2499 h 3358"/>
              <a:gd name="T38" fmla="*/ 261 w 571"/>
              <a:gd name="T39" fmla="*/ 2618 h 3358"/>
              <a:gd name="T40" fmla="*/ 235 w 571"/>
              <a:gd name="T41" fmla="*/ 2669 h 3358"/>
              <a:gd name="T42" fmla="*/ 193 w 571"/>
              <a:gd name="T43" fmla="*/ 2796 h 3358"/>
              <a:gd name="T44" fmla="*/ 142 w 571"/>
              <a:gd name="T45" fmla="*/ 2982 h 3358"/>
              <a:gd name="T46" fmla="*/ 117 w 571"/>
              <a:gd name="T47" fmla="*/ 3058 h 3358"/>
              <a:gd name="T48" fmla="*/ 58 w 571"/>
              <a:gd name="T49" fmla="*/ 3236 h 3358"/>
              <a:gd name="T50" fmla="*/ 7 w 571"/>
              <a:gd name="T51" fmla="*/ 3312 h 3358"/>
              <a:gd name="T52" fmla="*/ 24 w 571"/>
              <a:gd name="T53" fmla="*/ 3355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1" h="3358">
                <a:moveTo>
                  <a:pt x="312" y="0"/>
                </a:moveTo>
                <a:cubicBezTo>
                  <a:pt x="336" y="37"/>
                  <a:pt x="385" y="54"/>
                  <a:pt x="405" y="94"/>
                </a:cubicBezTo>
                <a:cubicBezTo>
                  <a:pt x="411" y="105"/>
                  <a:pt x="415" y="117"/>
                  <a:pt x="422" y="128"/>
                </a:cubicBezTo>
                <a:cubicBezTo>
                  <a:pt x="432" y="145"/>
                  <a:pt x="456" y="178"/>
                  <a:pt x="456" y="178"/>
                </a:cubicBezTo>
                <a:cubicBezTo>
                  <a:pt x="467" y="215"/>
                  <a:pt x="491" y="216"/>
                  <a:pt x="515" y="246"/>
                </a:cubicBezTo>
                <a:cubicBezTo>
                  <a:pt x="528" y="262"/>
                  <a:pt x="549" y="297"/>
                  <a:pt x="549" y="297"/>
                </a:cubicBezTo>
                <a:cubicBezTo>
                  <a:pt x="569" y="360"/>
                  <a:pt x="571" y="356"/>
                  <a:pt x="549" y="466"/>
                </a:cubicBezTo>
                <a:cubicBezTo>
                  <a:pt x="545" y="485"/>
                  <a:pt x="509" y="496"/>
                  <a:pt x="498" y="509"/>
                </a:cubicBezTo>
                <a:cubicBezTo>
                  <a:pt x="445" y="569"/>
                  <a:pt x="416" y="628"/>
                  <a:pt x="396" y="704"/>
                </a:cubicBezTo>
                <a:cubicBezTo>
                  <a:pt x="402" y="830"/>
                  <a:pt x="407" y="947"/>
                  <a:pt x="439" y="1068"/>
                </a:cubicBezTo>
                <a:cubicBezTo>
                  <a:pt x="436" y="1136"/>
                  <a:pt x="435" y="1203"/>
                  <a:pt x="430" y="1271"/>
                </a:cubicBezTo>
                <a:cubicBezTo>
                  <a:pt x="426" y="1335"/>
                  <a:pt x="375" y="1390"/>
                  <a:pt x="354" y="1449"/>
                </a:cubicBezTo>
                <a:cubicBezTo>
                  <a:pt x="348" y="1645"/>
                  <a:pt x="349" y="1659"/>
                  <a:pt x="320" y="1796"/>
                </a:cubicBezTo>
                <a:cubicBezTo>
                  <a:pt x="322" y="1805"/>
                  <a:pt x="328" y="1856"/>
                  <a:pt x="337" y="1872"/>
                </a:cubicBezTo>
                <a:cubicBezTo>
                  <a:pt x="347" y="1890"/>
                  <a:pt x="371" y="1923"/>
                  <a:pt x="371" y="1923"/>
                </a:cubicBezTo>
                <a:cubicBezTo>
                  <a:pt x="379" y="1995"/>
                  <a:pt x="384" y="2050"/>
                  <a:pt x="447" y="2093"/>
                </a:cubicBezTo>
                <a:cubicBezTo>
                  <a:pt x="466" y="2184"/>
                  <a:pt x="473" y="2276"/>
                  <a:pt x="405" y="2347"/>
                </a:cubicBezTo>
                <a:cubicBezTo>
                  <a:pt x="393" y="2382"/>
                  <a:pt x="372" y="2416"/>
                  <a:pt x="354" y="2448"/>
                </a:cubicBezTo>
                <a:cubicBezTo>
                  <a:pt x="344" y="2466"/>
                  <a:pt x="320" y="2499"/>
                  <a:pt x="320" y="2499"/>
                </a:cubicBezTo>
                <a:cubicBezTo>
                  <a:pt x="306" y="2544"/>
                  <a:pt x="301" y="2591"/>
                  <a:pt x="261" y="2618"/>
                </a:cubicBezTo>
                <a:cubicBezTo>
                  <a:pt x="255" y="2636"/>
                  <a:pt x="241" y="2651"/>
                  <a:pt x="235" y="2669"/>
                </a:cubicBezTo>
                <a:cubicBezTo>
                  <a:pt x="219" y="2717"/>
                  <a:pt x="222" y="2752"/>
                  <a:pt x="193" y="2796"/>
                </a:cubicBezTo>
                <a:cubicBezTo>
                  <a:pt x="185" y="2860"/>
                  <a:pt x="179" y="2928"/>
                  <a:pt x="142" y="2982"/>
                </a:cubicBezTo>
                <a:cubicBezTo>
                  <a:pt x="134" y="3008"/>
                  <a:pt x="125" y="3033"/>
                  <a:pt x="117" y="3058"/>
                </a:cubicBezTo>
                <a:cubicBezTo>
                  <a:pt x="108" y="3116"/>
                  <a:pt x="108" y="3202"/>
                  <a:pt x="58" y="3236"/>
                </a:cubicBezTo>
                <a:cubicBezTo>
                  <a:pt x="47" y="3268"/>
                  <a:pt x="26" y="3284"/>
                  <a:pt x="7" y="3312"/>
                </a:cubicBezTo>
                <a:cubicBezTo>
                  <a:pt x="16" y="3358"/>
                  <a:pt x="0" y="3355"/>
                  <a:pt x="24" y="3355"/>
                </a:cubicBezTo>
              </a:path>
            </a:pathLst>
          </a:custGeom>
          <a:noFill/>
          <a:ln w="127000" cap="flat" cmpd="sng">
            <a:solidFill>
              <a:srgbClr val="008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blinds(horizontal)">
                                      <p:cBhvr>
                                        <p:cTn id="7" dur="500"/>
                                        <p:tgtEl>
                                          <p:spTgt spid="72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10"/>
                                        </p:tgtEl>
                                        <p:attrNameLst>
                                          <p:attrName>style.visibility</p:attrName>
                                        </p:attrNameLst>
                                      </p:cBhvr>
                                      <p:to>
                                        <p:strVal val="visible"/>
                                      </p:to>
                                    </p:set>
                                    <p:animEffect transition="in" filter="blinds(horizontal)">
                                      <p:cBhvr>
                                        <p:cTn id="12" dur="500"/>
                                        <p:tgtEl>
                                          <p:spTgt spid="727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blinds(horizontal)">
                                      <p:cBhvr>
                                        <p:cTn id="17" dur="500"/>
                                        <p:tgtEl>
                                          <p:spTgt spid="727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12"/>
                                        </p:tgtEl>
                                        <p:attrNameLst>
                                          <p:attrName>style.visibility</p:attrName>
                                        </p:attrNameLst>
                                      </p:cBhvr>
                                      <p:to>
                                        <p:strVal val="visible"/>
                                      </p:to>
                                    </p:set>
                                    <p:animEffect transition="in" filter="blinds(horizontal)">
                                      <p:cBhvr>
                                        <p:cTn id="22" dur="500"/>
                                        <p:tgtEl>
                                          <p:spTgt spid="727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2713"/>
                                        </p:tgtEl>
                                        <p:attrNameLst>
                                          <p:attrName>style.visibility</p:attrName>
                                        </p:attrNameLst>
                                      </p:cBhvr>
                                      <p:to>
                                        <p:strVal val="visible"/>
                                      </p:to>
                                    </p:set>
                                    <p:animEffect transition="in" filter="blinds(horizontal)">
                                      <p:cBhvr>
                                        <p:cTn id="27" dur="500"/>
                                        <p:tgtEl>
                                          <p:spTgt spid="727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714"/>
                                        </p:tgtEl>
                                        <p:attrNameLst>
                                          <p:attrName>style.visibility</p:attrName>
                                        </p:attrNameLst>
                                      </p:cBhvr>
                                      <p:to>
                                        <p:strVal val="visible"/>
                                      </p:to>
                                    </p:set>
                                    <p:animEffect transition="in" filter="blinds(horizontal)">
                                      <p:cBhvr>
                                        <p:cTn id="32" dur="500"/>
                                        <p:tgtEl>
                                          <p:spTgt spid="727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2719"/>
                                        </p:tgtEl>
                                        <p:attrNameLst>
                                          <p:attrName>style.visibility</p:attrName>
                                        </p:attrNameLst>
                                      </p:cBhvr>
                                      <p:to>
                                        <p:strVal val="visible"/>
                                      </p:to>
                                    </p:set>
                                    <p:animEffect transition="in" filter="blinds(horizontal)">
                                      <p:cBhvr>
                                        <p:cTn id="37" dur="500"/>
                                        <p:tgtEl>
                                          <p:spTgt spid="727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2720"/>
                                        </p:tgtEl>
                                        <p:attrNameLst>
                                          <p:attrName>style.visibility</p:attrName>
                                        </p:attrNameLst>
                                      </p:cBhvr>
                                      <p:to>
                                        <p:strVal val="visible"/>
                                      </p:to>
                                    </p:set>
                                    <p:animEffect transition="in" filter="blinds(horizontal)">
                                      <p:cBhvr>
                                        <p:cTn id="42" dur="500"/>
                                        <p:tgtEl>
                                          <p:spTgt spid="727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2715"/>
                                        </p:tgtEl>
                                        <p:attrNameLst>
                                          <p:attrName>style.visibility</p:attrName>
                                        </p:attrNameLst>
                                      </p:cBhvr>
                                      <p:to>
                                        <p:strVal val="visible"/>
                                      </p:to>
                                    </p:set>
                                    <p:animEffect transition="in" filter="blinds(horizontal)">
                                      <p:cBhvr>
                                        <p:cTn id="47" dur="500"/>
                                        <p:tgtEl>
                                          <p:spTgt spid="727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2716"/>
                                        </p:tgtEl>
                                        <p:attrNameLst>
                                          <p:attrName>style.visibility</p:attrName>
                                        </p:attrNameLst>
                                      </p:cBhvr>
                                      <p:to>
                                        <p:strVal val="visible"/>
                                      </p:to>
                                    </p:set>
                                    <p:animEffect transition="in" filter="blinds(horizontal)">
                                      <p:cBhvr>
                                        <p:cTn id="52" dur="500"/>
                                        <p:tgtEl>
                                          <p:spTgt spid="727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72717"/>
                                        </p:tgtEl>
                                        <p:attrNameLst>
                                          <p:attrName>style.visibility</p:attrName>
                                        </p:attrNameLst>
                                      </p:cBhvr>
                                      <p:to>
                                        <p:strVal val="visible"/>
                                      </p:to>
                                    </p:set>
                                    <p:animEffect transition="in" filter="blinds(horizontal)">
                                      <p:cBhvr>
                                        <p:cTn id="57" dur="500"/>
                                        <p:tgtEl>
                                          <p:spTgt spid="727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2718"/>
                                        </p:tgtEl>
                                        <p:attrNameLst>
                                          <p:attrName>style.visibility</p:attrName>
                                        </p:attrNameLst>
                                      </p:cBhvr>
                                      <p:to>
                                        <p:strVal val="visible"/>
                                      </p:to>
                                    </p:set>
                                    <p:animEffect transition="in" filter="blinds(horizontal)">
                                      <p:cBhvr>
                                        <p:cTn id="62" dur="500"/>
                                        <p:tgtEl>
                                          <p:spTgt spid="72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2721"/>
                                        </p:tgtEl>
                                        <p:attrNameLst>
                                          <p:attrName>style.visibility</p:attrName>
                                        </p:attrNameLst>
                                      </p:cBhvr>
                                      <p:to>
                                        <p:strVal val="visible"/>
                                      </p:to>
                                    </p:set>
                                    <p:animEffect transition="in" filter="blinds(horizontal)">
                                      <p:cBhvr>
                                        <p:cTn id="67" dur="500"/>
                                        <p:tgtEl>
                                          <p:spTgt spid="7272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72722"/>
                                        </p:tgtEl>
                                        <p:attrNameLst>
                                          <p:attrName>style.visibility</p:attrName>
                                        </p:attrNameLst>
                                      </p:cBhvr>
                                      <p:to>
                                        <p:strVal val="visible"/>
                                      </p:to>
                                    </p:set>
                                    <p:animEffect transition="in" filter="blinds(horizontal)">
                                      <p:cBhvr>
                                        <p:cTn id="72" dur="500"/>
                                        <p:tgtEl>
                                          <p:spTgt spid="7272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72723"/>
                                        </p:tgtEl>
                                        <p:attrNameLst>
                                          <p:attrName>style.visibility</p:attrName>
                                        </p:attrNameLst>
                                      </p:cBhvr>
                                      <p:to>
                                        <p:strVal val="visible"/>
                                      </p:to>
                                    </p:set>
                                    <p:animEffect transition="in" filter="blinds(horizontal)">
                                      <p:cBhvr>
                                        <p:cTn id="77" dur="500"/>
                                        <p:tgtEl>
                                          <p:spTgt spid="7272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72724"/>
                                        </p:tgtEl>
                                        <p:attrNameLst>
                                          <p:attrName>style.visibility</p:attrName>
                                        </p:attrNameLst>
                                      </p:cBhvr>
                                      <p:to>
                                        <p:strVal val="visible"/>
                                      </p:to>
                                    </p:set>
                                    <p:animEffect transition="in" filter="blinds(horizontal)">
                                      <p:cBhvr>
                                        <p:cTn id="82" dur="500"/>
                                        <p:tgtEl>
                                          <p:spTgt spid="7272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72725"/>
                                        </p:tgtEl>
                                        <p:attrNameLst>
                                          <p:attrName>style.visibility</p:attrName>
                                        </p:attrNameLst>
                                      </p:cBhvr>
                                      <p:to>
                                        <p:strVal val="visible"/>
                                      </p:to>
                                    </p:set>
                                    <p:animEffect transition="in" filter="blinds(horizontal)">
                                      <p:cBhvr>
                                        <p:cTn id="87" dur="500"/>
                                        <p:tgtEl>
                                          <p:spTgt spid="7272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2726"/>
                                        </p:tgtEl>
                                        <p:attrNameLst>
                                          <p:attrName>style.visibility</p:attrName>
                                        </p:attrNameLst>
                                      </p:cBhvr>
                                      <p:to>
                                        <p:strVal val="visible"/>
                                      </p:to>
                                    </p:set>
                                    <p:animEffect transition="in" filter="blinds(horizontal)">
                                      <p:cBhvr>
                                        <p:cTn id="92" dur="500"/>
                                        <p:tgtEl>
                                          <p:spTgt spid="7272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nodeType="clickEffect">
                                  <p:stCondLst>
                                    <p:cond delay="0"/>
                                  </p:stCondLst>
                                  <p:childTnLst>
                                    <p:set>
                                      <p:cBhvr>
                                        <p:cTn id="96" dur="1" fill="hold">
                                          <p:stCondLst>
                                            <p:cond delay="0"/>
                                          </p:stCondLst>
                                        </p:cTn>
                                        <p:tgtEl>
                                          <p:spTgt spid="72735"/>
                                        </p:tgtEl>
                                        <p:attrNameLst>
                                          <p:attrName>style.visibility</p:attrName>
                                        </p:attrNameLst>
                                      </p:cBhvr>
                                      <p:to>
                                        <p:strVal val="visible"/>
                                      </p:to>
                                    </p:set>
                                    <p:animEffect transition="in" filter="wipe(down)">
                                      <p:cBhvr>
                                        <p:cTn id="97" dur="2000"/>
                                        <p:tgtEl>
                                          <p:spTgt spid="7273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5" presetClass="emph" presetSubtype="0" repeatCount="2000" fill="hold" nodeType="clickEffect">
                                  <p:stCondLst>
                                    <p:cond delay="0"/>
                                  </p:stCondLst>
                                  <p:childTnLst>
                                    <p:anim calcmode="discrete" valueType="str">
                                      <p:cBhvr>
                                        <p:cTn id="101" dur="1000" fill="hold"/>
                                        <p:tgtEl>
                                          <p:spTgt spid="72735"/>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72735"/>
                                        </p:tgtEl>
                                        <p:attrNameLst>
                                          <p:attrName>style.visibility</p:attrName>
                                        </p:attrNameLst>
                                      </p:cBhvr>
                                      <p:to>
                                        <p:strVal val="hidden"/>
                                      </p:to>
                                    </p:set>
                                  </p:sub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nodeType="clickEffect">
                                  <p:stCondLst>
                                    <p:cond delay="0"/>
                                  </p:stCondLst>
                                  <p:childTnLst>
                                    <p:set>
                                      <p:cBhvr>
                                        <p:cTn id="105" dur="1" fill="hold">
                                          <p:stCondLst>
                                            <p:cond delay="0"/>
                                          </p:stCondLst>
                                        </p:cTn>
                                        <p:tgtEl>
                                          <p:spTgt spid="72727"/>
                                        </p:tgtEl>
                                        <p:attrNameLst>
                                          <p:attrName>style.visibility</p:attrName>
                                        </p:attrNameLst>
                                      </p:cBhvr>
                                      <p:to>
                                        <p:strVal val="visible"/>
                                      </p:to>
                                    </p:set>
                                    <p:animEffect transition="in" filter="wipe(down)">
                                      <p:cBhvr>
                                        <p:cTn id="106" dur="2000"/>
                                        <p:tgtEl>
                                          <p:spTgt spid="7272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5" presetClass="emph" presetSubtype="0" repeatCount="2000" fill="hold" nodeType="clickEffect">
                                  <p:stCondLst>
                                    <p:cond delay="0"/>
                                  </p:stCondLst>
                                  <p:childTnLst>
                                    <p:anim calcmode="discrete" valueType="str">
                                      <p:cBhvr>
                                        <p:cTn id="110" dur="1000" fill="hold"/>
                                        <p:tgtEl>
                                          <p:spTgt spid="727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72727"/>
                                        </p:tgtEl>
                                        <p:attrNameLst>
                                          <p:attrName>style.visibility</p:attrName>
                                        </p:attrNameLst>
                                      </p:cBhvr>
                                      <p:to>
                                        <p:strVal val="hidden"/>
                                      </p:to>
                                    </p:set>
                                  </p:sub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72728"/>
                                        </p:tgtEl>
                                        <p:attrNameLst>
                                          <p:attrName>style.visibility</p:attrName>
                                        </p:attrNameLst>
                                      </p:cBhvr>
                                      <p:to>
                                        <p:strVal val="visible"/>
                                      </p:to>
                                    </p:set>
                                    <p:animEffect transition="in" filter="wipe(left)">
                                      <p:cBhvr>
                                        <p:cTn id="115" dur="2000"/>
                                        <p:tgtEl>
                                          <p:spTgt spid="7272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5" presetClass="emph" presetSubtype="0" repeatCount="2000" fill="hold" nodeType="clickEffect">
                                  <p:stCondLst>
                                    <p:cond delay="0"/>
                                  </p:stCondLst>
                                  <p:childTnLst>
                                    <p:anim calcmode="discrete" valueType="str">
                                      <p:cBhvr>
                                        <p:cTn id="119" dur="1000" fill="hold"/>
                                        <p:tgtEl>
                                          <p:spTgt spid="7272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18"/>
                                            </p:cond>
                                          </p:stCondLst>
                                        </p:cTn>
                                        <p:tgtEl>
                                          <p:spTgt spid="72728"/>
                                        </p:tgtEl>
                                        <p:attrNameLst>
                                          <p:attrName>style.visibility</p:attrName>
                                        </p:attrNameLst>
                                      </p:cBhvr>
                                      <p:to>
                                        <p:strVal val="hidden"/>
                                      </p:to>
                                    </p:set>
                                  </p:sub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4" fill="hold" nodeType="clickEffect">
                                  <p:stCondLst>
                                    <p:cond delay="0"/>
                                  </p:stCondLst>
                                  <p:childTnLst>
                                    <p:set>
                                      <p:cBhvr>
                                        <p:cTn id="123" dur="1" fill="hold">
                                          <p:stCondLst>
                                            <p:cond delay="0"/>
                                          </p:stCondLst>
                                        </p:cTn>
                                        <p:tgtEl>
                                          <p:spTgt spid="72730"/>
                                        </p:tgtEl>
                                        <p:attrNameLst>
                                          <p:attrName>style.visibility</p:attrName>
                                        </p:attrNameLst>
                                      </p:cBhvr>
                                      <p:to>
                                        <p:strVal val="visible"/>
                                      </p:to>
                                    </p:set>
                                    <p:animEffect transition="in" filter="wipe(down)">
                                      <p:cBhvr>
                                        <p:cTn id="124" dur="2000"/>
                                        <p:tgtEl>
                                          <p:spTgt spid="72730"/>
                                        </p:tgtEl>
                                      </p:cBhvr>
                                    </p:animEffect>
                                  </p:childTnLst>
                                  <p:subTnLst>
                                    <p:set>
                                      <p:cBhvr override="childStyle">
                                        <p:cTn dur="1" fill="hold" display="0" masterRel="sameClick" afterEffect="1">
                                          <p:stCondLst>
                                            <p:cond evt="end" delay="0">
                                              <p:tn val="122"/>
                                            </p:cond>
                                          </p:stCondLst>
                                        </p:cTn>
                                        <p:tgtEl>
                                          <p:spTgt spid="72730"/>
                                        </p:tgtEl>
                                        <p:attrNameLst>
                                          <p:attrName>style.visibility</p:attrName>
                                        </p:attrNameLst>
                                      </p:cBhvr>
                                      <p:to>
                                        <p:strVal val="hidden"/>
                                      </p:to>
                                    </p:set>
                                  </p:subTnLst>
                                </p:cTn>
                              </p:par>
                            </p:childTnLst>
                          </p:cTn>
                        </p:par>
                      </p:childTnLst>
                    </p:cTn>
                  </p:par>
                  <p:par>
                    <p:cTn id="125" fill="hold" nodeType="clickPar">
                      <p:stCondLst>
                        <p:cond delay="indefinite"/>
                      </p:stCondLst>
                      <p:childTnLst>
                        <p:par>
                          <p:cTn id="126" fill="hold" nodeType="withGroup">
                            <p:stCondLst>
                              <p:cond delay="0"/>
                            </p:stCondLst>
                            <p:childTnLst>
                              <p:par>
                                <p:cTn id="127" presetID="35" presetClass="emph" presetSubtype="0" repeatCount="2000" fill="hold" nodeType="clickEffect">
                                  <p:stCondLst>
                                    <p:cond delay="0"/>
                                  </p:stCondLst>
                                  <p:childTnLst>
                                    <p:anim calcmode="discrete" valueType="str">
                                      <p:cBhvr>
                                        <p:cTn id="128" dur="1000" fill="hold"/>
                                        <p:tgtEl>
                                          <p:spTgt spid="7273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27"/>
                                            </p:cond>
                                          </p:stCondLst>
                                        </p:cTn>
                                        <p:tgtEl>
                                          <p:spTgt spid="72730"/>
                                        </p:tgtEl>
                                        <p:attrNameLst>
                                          <p:attrName>style.visibility</p:attrName>
                                        </p:attrNameLst>
                                      </p:cBhvr>
                                      <p:to>
                                        <p:strVal val="hidden"/>
                                      </p:to>
                                    </p:set>
                                  </p:sub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2" fill="hold" nodeType="clickEffect">
                                  <p:stCondLst>
                                    <p:cond delay="0"/>
                                  </p:stCondLst>
                                  <p:childTnLst>
                                    <p:set>
                                      <p:cBhvr>
                                        <p:cTn id="132" dur="1" fill="hold">
                                          <p:stCondLst>
                                            <p:cond delay="0"/>
                                          </p:stCondLst>
                                        </p:cTn>
                                        <p:tgtEl>
                                          <p:spTgt spid="72731"/>
                                        </p:tgtEl>
                                        <p:attrNameLst>
                                          <p:attrName>style.visibility</p:attrName>
                                        </p:attrNameLst>
                                      </p:cBhvr>
                                      <p:to>
                                        <p:strVal val="visible"/>
                                      </p:to>
                                    </p:set>
                                    <p:animEffect transition="in" filter="wipe(right)">
                                      <p:cBhvr>
                                        <p:cTn id="133" dur="2000"/>
                                        <p:tgtEl>
                                          <p:spTgt spid="72731"/>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5" presetClass="emph" presetSubtype="0" repeatCount="2000" fill="hold" nodeType="clickEffect">
                                  <p:stCondLst>
                                    <p:cond delay="0"/>
                                  </p:stCondLst>
                                  <p:childTnLst>
                                    <p:anim calcmode="discrete" valueType="str">
                                      <p:cBhvr>
                                        <p:cTn id="137" dur="1000" fill="hold"/>
                                        <p:tgtEl>
                                          <p:spTgt spid="7273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36"/>
                                            </p:cond>
                                          </p:stCondLst>
                                        </p:cTn>
                                        <p:tgtEl>
                                          <p:spTgt spid="72731"/>
                                        </p:tgtEl>
                                        <p:attrNameLst>
                                          <p:attrName>style.visibility</p:attrName>
                                        </p:attrNameLst>
                                      </p:cBhvr>
                                      <p:to>
                                        <p:strVal val="hidden"/>
                                      </p:to>
                                    </p:set>
                                  </p:sub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2" fill="hold" nodeType="clickEffect">
                                  <p:stCondLst>
                                    <p:cond delay="0"/>
                                  </p:stCondLst>
                                  <p:childTnLst>
                                    <p:set>
                                      <p:cBhvr>
                                        <p:cTn id="141" dur="1" fill="hold">
                                          <p:stCondLst>
                                            <p:cond delay="0"/>
                                          </p:stCondLst>
                                        </p:cTn>
                                        <p:tgtEl>
                                          <p:spTgt spid="72732"/>
                                        </p:tgtEl>
                                        <p:attrNameLst>
                                          <p:attrName>style.visibility</p:attrName>
                                        </p:attrNameLst>
                                      </p:cBhvr>
                                      <p:to>
                                        <p:strVal val="visible"/>
                                      </p:to>
                                    </p:set>
                                    <p:animEffect transition="in" filter="wipe(right)">
                                      <p:cBhvr>
                                        <p:cTn id="142" dur="2000"/>
                                        <p:tgtEl>
                                          <p:spTgt spid="7273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5" presetClass="emph" presetSubtype="0" repeatCount="2000" fill="hold" nodeType="clickEffect">
                                  <p:stCondLst>
                                    <p:cond delay="0"/>
                                  </p:stCondLst>
                                  <p:childTnLst>
                                    <p:anim calcmode="discrete" valueType="str">
                                      <p:cBhvr>
                                        <p:cTn id="146" dur="1000" fill="hold"/>
                                        <p:tgtEl>
                                          <p:spTgt spid="7273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5"/>
                                            </p:cond>
                                          </p:stCondLst>
                                        </p:cTn>
                                        <p:tgtEl>
                                          <p:spTgt spid="72732"/>
                                        </p:tgtEl>
                                        <p:attrNameLst>
                                          <p:attrName>style.visibility</p:attrName>
                                        </p:attrNameLst>
                                      </p:cBhvr>
                                      <p:to>
                                        <p:strVal val="hidden"/>
                                      </p:to>
                                    </p:set>
                                  </p:sub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1" fill="hold" nodeType="clickEffect">
                                  <p:stCondLst>
                                    <p:cond delay="0"/>
                                  </p:stCondLst>
                                  <p:childTnLst>
                                    <p:set>
                                      <p:cBhvr>
                                        <p:cTn id="150" dur="1" fill="hold">
                                          <p:stCondLst>
                                            <p:cond delay="0"/>
                                          </p:stCondLst>
                                        </p:cTn>
                                        <p:tgtEl>
                                          <p:spTgt spid="72733"/>
                                        </p:tgtEl>
                                        <p:attrNameLst>
                                          <p:attrName>style.visibility</p:attrName>
                                        </p:attrNameLst>
                                      </p:cBhvr>
                                      <p:to>
                                        <p:strVal val="visible"/>
                                      </p:to>
                                    </p:set>
                                    <p:animEffect transition="in" filter="wipe(up)">
                                      <p:cBhvr>
                                        <p:cTn id="151" dur="2000"/>
                                        <p:tgtEl>
                                          <p:spTgt spid="72733"/>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35" presetClass="emph" presetSubtype="0" repeatCount="2000" fill="hold" nodeType="clickEffect">
                                  <p:stCondLst>
                                    <p:cond delay="0"/>
                                  </p:stCondLst>
                                  <p:childTnLst>
                                    <p:anim calcmode="discrete" valueType="str">
                                      <p:cBhvr>
                                        <p:cTn id="155" dur="1000" fill="hold"/>
                                        <p:tgtEl>
                                          <p:spTgt spid="7273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54"/>
                                            </p:cond>
                                          </p:stCondLst>
                                        </p:cTn>
                                        <p:tgtEl>
                                          <p:spTgt spid="72733"/>
                                        </p:tgtEl>
                                        <p:attrNameLst>
                                          <p:attrName>style.visibility</p:attrName>
                                        </p:attrNameLst>
                                      </p:cBhvr>
                                      <p:to>
                                        <p:strVal val="hidden"/>
                                      </p:to>
                                    </p:set>
                                  </p:sub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1" fill="hold" nodeType="clickEffect">
                                  <p:stCondLst>
                                    <p:cond delay="0"/>
                                  </p:stCondLst>
                                  <p:childTnLst>
                                    <p:set>
                                      <p:cBhvr>
                                        <p:cTn id="159" dur="1" fill="hold">
                                          <p:stCondLst>
                                            <p:cond delay="0"/>
                                          </p:stCondLst>
                                        </p:cTn>
                                        <p:tgtEl>
                                          <p:spTgt spid="72734"/>
                                        </p:tgtEl>
                                        <p:attrNameLst>
                                          <p:attrName>style.visibility</p:attrName>
                                        </p:attrNameLst>
                                      </p:cBhvr>
                                      <p:to>
                                        <p:strVal val="visible"/>
                                      </p:to>
                                    </p:set>
                                    <p:animEffect transition="in" filter="wipe(up)">
                                      <p:cBhvr>
                                        <p:cTn id="160" dur="2000"/>
                                        <p:tgtEl>
                                          <p:spTgt spid="72734"/>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35" presetClass="emph" presetSubtype="0" repeatCount="2000" fill="hold" nodeType="clickEffect">
                                  <p:stCondLst>
                                    <p:cond delay="0"/>
                                  </p:stCondLst>
                                  <p:childTnLst>
                                    <p:anim calcmode="discrete" valueType="str">
                                      <p:cBhvr>
                                        <p:cTn id="164" dur="1000" fill="hold"/>
                                        <p:tgtEl>
                                          <p:spTgt spid="72734"/>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63"/>
                                            </p:cond>
                                          </p:stCondLst>
                                        </p:cTn>
                                        <p:tgtEl>
                                          <p:spTgt spid="727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p:bldP spid="72712" grpId="0"/>
      <p:bldP spid="72714" grpId="0"/>
      <p:bldP spid="72716" grpId="0"/>
      <p:bldP spid="72718" grpId="0"/>
      <p:bldP spid="72720" grpId="0"/>
      <p:bldP spid="72722" grpId="0"/>
      <p:bldP spid="72724" grpId="0"/>
      <p:bldP spid="727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501E6A8-8B9F-4DEA-94DC-0569A185F4CD}"/>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D7929577-43FF-40CC-B484-0C59DD3610CE}"/>
              </a:ext>
            </a:extLst>
          </p:cNvPr>
          <p:cNvSpPr>
            <a:spLocks noGrp="1"/>
          </p:cNvSpPr>
          <p:nvPr>
            <p:ph type="ftr" sz="quarter" idx="11"/>
          </p:nvPr>
        </p:nvSpPr>
        <p:spPr/>
        <p:txBody>
          <a:bodyPr/>
          <a:lstStyle/>
          <a:p>
            <a:r>
              <a:rPr lang="en-US" altLang="zh-CN"/>
              <a:t>LOGO</a:t>
            </a:r>
          </a:p>
        </p:txBody>
      </p:sp>
      <p:sp>
        <p:nvSpPr>
          <p:cNvPr id="70658" name="Rectangle 2">
            <a:extLst>
              <a:ext uri="{FF2B5EF4-FFF2-40B4-BE49-F238E27FC236}">
                <a16:creationId xmlns:a16="http://schemas.microsoft.com/office/drawing/2014/main" id="{07137E71-ECA3-45E9-ADEE-1A820473441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0659" name="Rectangle 3">
            <a:extLst>
              <a:ext uri="{FF2B5EF4-FFF2-40B4-BE49-F238E27FC236}">
                <a16:creationId xmlns:a16="http://schemas.microsoft.com/office/drawing/2014/main" id="{5E4F843E-3770-45F0-8193-EED3EDE5AD90}"/>
              </a:ext>
            </a:extLst>
          </p:cNvPr>
          <p:cNvSpPr>
            <a:spLocks noGrp="1" noChangeArrowheads="1"/>
          </p:cNvSpPr>
          <p:nvPr>
            <p:ph type="body" idx="1"/>
          </p:nvPr>
        </p:nvSpPr>
        <p:spPr/>
        <p:txBody>
          <a:bodyPr/>
          <a:lstStyle/>
          <a:p>
            <a:pPr>
              <a:lnSpc>
                <a:spcPct val="130000"/>
              </a:lnSpc>
            </a:pPr>
            <a:r>
              <a:rPr lang="zh-CN" altLang="en-US">
                <a:ea typeface="宋体" panose="02010600030101010101" pitchFamily="2" charset="-122"/>
              </a:rPr>
              <a:t>客运与货运分离</a:t>
            </a:r>
          </a:p>
          <a:p>
            <a:pPr lvl="1">
              <a:lnSpc>
                <a:spcPct val="130000"/>
              </a:lnSpc>
            </a:pPr>
            <a:r>
              <a:rPr lang="zh-CN" altLang="en-US" b="1">
                <a:ea typeface="宋体" panose="02010600030101010101" pitchFamily="2" charset="-122"/>
              </a:rPr>
              <a:t>避免对城市中心区干扰</a:t>
            </a:r>
          </a:p>
          <a:p>
            <a:pPr lvl="1">
              <a:lnSpc>
                <a:spcPct val="130000"/>
              </a:lnSpc>
            </a:pPr>
            <a:r>
              <a:rPr lang="zh-CN" altLang="en-US" b="1">
                <a:ea typeface="宋体" panose="02010600030101010101" pitchFamily="2" charset="-122"/>
              </a:rPr>
              <a:t>客运又不能离中心区过远，做好接驳换乘</a:t>
            </a:r>
          </a:p>
          <a:p>
            <a:pPr lvl="1">
              <a:lnSpc>
                <a:spcPct val="130000"/>
              </a:lnSpc>
            </a:pPr>
            <a:r>
              <a:rPr lang="zh-CN" altLang="en-US" b="1">
                <a:ea typeface="宋体" panose="02010600030101010101" pitchFamily="2" charset="-122"/>
              </a:rPr>
              <a:t>客运站避免设置在主干道交叉口</a:t>
            </a:r>
          </a:p>
          <a:p>
            <a:pPr lvl="1">
              <a:lnSpc>
                <a:spcPct val="130000"/>
              </a:lnSpc>
            </a:pPr>
            <a:r>
              <a:rPr lang="zh-CN" altLang="en-US" b="1">
                <a:ea typeface="宋体" panose="02010600030101010101" pitchFamily="2" charset="-122"/>
              </a:rPr>
              <a:t>货运与工业用地、物流仓储用地向配合</a:t>
            </a:r>
          </a:p>
          <a:p>
            <a:pPr lvl="1">
              <a:lnSpc>
                <a:spcPct val="130000"/>
              </a:lnSpc>
            </a:pPr>
            <a:r>
              <a:rPr lang="zh-CN" altLang="en-US" b="1">
                <a:ea typeface="宋体" panose="02010600030101010101" pitchFamily="2" charset="-122"/>
              </a:rPr>
              <a:t>随城市发展，货运线路向外围延伸</a:t>
            </a:r>
          </a:p>
          <a:p>
            <a:pPr>
              <a:lnSpc>
                <a:spcPct val="130000"/>
              </a:lnSpc>
            </a:pPr>
            <a:endParaRPr lang="en-US" altLang="zh-CN">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1F1920BD-140A-4E48-A043-77138C900396}"/>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9AE07D4C-1C05-40B8-99A9-6BDE4B8A2B49}"/>
              </a:ext>
            </a:extLst>
          </p:cNvPr>
          <p:cNvSpPr>
            <a:spLocks noGrp="1"/>
          </p:cNvSpPr>
          <p:nvPr>
            <p:ph type="ftr" sz="quarter" idx="11"/>
          </p:nvPr>
        </p:nvSpPr>
        <p:spPr/>
        <p:txBody>
          <a:bodyPr/>
          <a:lstStyle/>
          <a:p>
            <a:r>
              <a:rPr lang="en-US" altLang="zh-CN"/>
              <a:t>LOGO</a:t>
            </a:r>
          </a:p>
        </p:txBody>
      </p:sp>
      <p:sp>
        <p:nvSpPr>
          <p:cNvPr id="68610" name="Rectangle 2">
            <a:extLst>
              <a:ext uri="{FF2B5EF4-FFF2-40B4-BE49-F238E27FC236}">
                <a16:creationId xmlns:a16="http://schemas.microsoft.com/office/drawing/2014/main" id="{B9A653B2-AA1D-4395-A800-7E972A929BC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8611" name="Rectangle 3">
            <a:extLst>
              <a:ext uri="{FF2B5EF4-FFF2-40B4-BE49-F238E27FC236}">
                <a16:creationId xmlns:a16="http://schemas.microsoft.com/office/drawing/2014/main" id="{BDDAFFF9-79F5-4A8E-A22E-D1D4CCA6B4AA}"/>
              </a:ext>
            </a:extLst>
          </p:cNvPr>
          <p:cNvSpPr>
            <a:spLocks noGrp="1" noChangeArrowheads="1"/>
          </p:cNvSpPr>
          <p:nvPr>
            <p:ph type="body" idx="1"/>
          </p:nvPr>
        </p:nvSpPr>
        <p:spPr/>
        <p:txBody>
          <a:bodyPr/>
          <a:lstStyle/>
          <a:p>
            <a:r>
              <a:rPr lang="zh-CN" altLang="en-US">
                <a:ea typeface="宋体" panose="02010600030101010101" pitchFamily="2" charset="-122"/>
              </a:rPr>
              <a:t>客运交通组织</a:t>
            </a:r>
          </a:p>
        </p:txBody>
      </p:sp>
      <p:pic>
        <p:nvPicPr>
          <p:cNvPr id="68612" name="Picture 4">
            <a:extLst>
              <a:ext uri="{FF2B5EF4-FFF2-40B4-BE49-F238E27FC236}">
                <a16:creationId xmlns:a16="http://schemas.microsoft.com/office/drawing/2014/main" id="{7699354A-1C8D-45A2-A784-12FDCAA6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63" t="18768" r="6604" b="9505"/>
          <a:stretch>
            <a:fillRect/>
          </a:stretch>
        </p:blipFill>
        <p:spPr bwMode="auto">
          <a:xfrm>
            <a:off x="2892425" y="0"/>
            <a:ext cx="61483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linds(horizontal)">
                                      <p:cBhvr>
                                        <p:cTn id="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08785F75-A892-4C36-A8B6-0DA940AF1830}"/>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515AF36A-4C19-4534-8530-0C4ACF1372DB}"/>
              </a:ext>
            </a:extLst>
          </p:cNvPr>
          <p:cNvSpPr>
            <a:spLocks noGrp="1"/>
          </p:cNvSpPr>
          <p:nvPr>
            <p:ph type="ftr" sz="quarter" idx="11"/>
          </p:nvPr>
        </p:nvSpPr>
        <p:spPr/>
        <p:txBody>
          <a:bodyPr/>
          <a:lstStyle/>
          <a:p>
            <a:r>
              <a:rPr lang="en-US" altLang="zh-CN"/>
              <a:t>LOGO</a:t>
            </a:r>
          </a:p>
        </p:txBody>
      </p:sp>
      <p:sp>
        <p:nvSpPr>
          <p:cNvPr id="69634" name="Rectangle 2">
            <a:extLst>
              <a:ext uri="{FF2B5EF4-FFF2-40B4-BE49-F238E27FC236}">
                <a16:creationId xmlns:a16="http://schemas.microsoft.com/office/drawing/2014/main" id="{E5EEFB18-E124-42A6-A693-77BAED4E4DBA}"/>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69635" name="Rectangle 3">
            <a:extLst>
              <a:ext uri="{FF2B5EF4-FFF2-40B4-BE49-F238E27FC236}">
                <a16:creationId xmlns:a16="http://schemas.microsoft.com/office/drawing/2014/main" id="{D0ADB628-F974-4822-8CB8-3EFCCDA745B4}"/>
              </a:ext>
            </a:extLst>
          </p:cNvPr>
          <p:cNvSpPr>
            <a:spLocks noGrp="1" noChangeArrowheads="1"/>
          </p:cNvSpPr>
          <p:nvPr>
            <p:ph type="body" idx="1"/>
          </p:nvPr>
        </p:nvSpPr>
        <p:spPr/>
        <p:txBody>
          <a:bodyPr/>
          <a:lstStyle/>
          <a:p>
            <a:r>
              <a:rPr lang="zh-CN" altLang="en-US">
                <a:ea typeface="宋体" panose="02010600030101010101" pitchFamily="2" charset="-122"/>
              </a:rPr>
              <a:t>货运交通组织 </a:t>
            </a:r>
          </a:p>
        </p:txBody>
      </p:sp>
      <p:pic>
        <p:nvPicPr>
          <p:cNvPr id="69636" name="Picture 4">
            <a:extLst>
              <a:ext uri="{FF2B5EF4-FFF2-40B4-BE49-F238E27FC236}">
                <a16:creationId xmlns:a16="http://schemas.microsoft.com/office/drawing/2014/main" id="{23F1B30F-8570-4D56-B67B-571A67484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21" t="10789" r="2968" b="10439"/>
          <a:stretch>
            <a:fillRect/>
          </a:stretch>
        </p:blipFill>
        <p:spPr bwMode="auto">
          <a:xfrm>
            <a:off x="3267075" y="0"/>
            <a:ext cx="5761038" cy="673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a:extLst>
              <a:ext uri="{FF2B5EF4-FFF2-40B4-BE49-F238E27FC236}">
                <a16:creationId xmlns:a16="http://schemas.microsoft.com/office/drawing/2014/main" id="{3D5FBE15-8770-4436-977F-F985F35FC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021263"/>
            <a:ext cx="22098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637"/>
                                        </p:tgtEl>
                                        <p:attrNameLst>
                                          <p:attrName>style.visibility</p:attrName>
                                        </p:attrNameLst>
                                      </p:cBhvr>
                                      <p:to>
                                        <p:strVal val="visible"/>
                                      </p:to>
                                    </p:set>
                                    <p:animEffect transition="in" filter="blinds(horizontal)">
                                      <p:cBhvr>
                                        <p:cTn id="12" dur="5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3764392-CE67-4543-B49D-7757B54C2A1A}"/>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B611F284-A484-441E-AE1A-D523447B509D}"/>
              </a:ext>
            </a:extLst>
          </p:cNvPr>
          <p:cNvSpPr>
            <a:spLocks noGrp="1"/>
          </p:cNvSpPr>
          <p:nvPr>
            <p:ph type="ftr" sz="quarter" idx="11"/>
          </p:nvPr>
        </p:nvSpPr>
        <p:spPr/>
        <p:txBody>
          <a:bodyPr/>
          <a:lstStyle/>
          <a:p>
            <a:r>
              <a:rPr lang="en-US" altLang="zh-CN"/>
              <a:t>LOGO</a:t>
            </a:r>
          </a:p>
        </p:txBody>
      </p:sp>
      <p:sp>
        <p:nvSpPr>
          <p:cNvPr id="73730" name="Rectangle 2">
            <a:extLst>
              <a:ext uri="{FF2B5EF4-FFF2-40B4-BE49-F238E27FC236}">
                <a16:creationId xmlns:a16="http://schemas.microsoft.com/office/drawing/2014/main" id="{7FCD0FE8-7BAA-460D-8ACB-12C0E9701B70}"/>
              </a:ext>
            </a:extLst>
          </p:cNvPr>
          <p:cNvSpPr>
            <a:spLocks noGrp="1" noChangeArrowheads="1"/>
          </p:cNvSpPr>
          <p:nvPr>
            <p:ph type="title"/>
          </p:nvPr>
        </p:nvSpPr>
        <p:spPr/>
        <p:txBody>
          <a:bodyPr/>
          <a:lstStyle/>
          <a:p>
            <a:r>
              <a:rPr lang="en-US" altLang="zh-CN">
                <a:ea typeface="宋体" panose="02010600030101010101" pitchFamily="2" charset="-122"/>
              </a:rPr>
              <a:t>4.5</a:t>
            </a:r>
            <a:r>
              <a:rPr lang="zh-CN" altLang="en-US">
                <a:ea typeface="宋体" panose="02010600030101010101" pitchFamily="2" charset="-122"/>
              </a:rPr>
              <a:t>净化出行交通结构 </a:t>
            </a:r>
          </a:p>
        </p:txBody>
      </p:sp>
      <p:sp>
        <p:nvSpPr>
          <p:cNvPr id="73731" name="Rectangle 3">
            <a:extLst>
              <a:ext uri="{FF2B5EF4-FFF2-40B4-BE49-F238E27FC236}">
                <a16:creationId xmlns:a16="http://schemas.microsoft.com/office/drawing/2014/main" id="{2A541D33-EFD9-46CF-BE29-1D1E771E1154}"/>
              </a:ext>
            </a:extLst>
          </p:cNvPr>
          <p:cNvSpPr>
            <a:spLocks noGrp="1" noChangeArrowheads="1"/>
          </p:cNvSpPr>
          <p:nvPr>
            <p:ph type="body" idx="1"/>
          </p:nvPr>
        </p:nvSpPr>
        <p:spPr/>
        <p:txBody>
          <a:bodyPr/>
          <a:lstStyle/>
          <a:p>
            <a:pPr>
              <a:lnSpc>
                <a:spcPct val="140000"/>
              </a:lnSpc>
            </a:pPr>
            <a:r>
              <a:rPr lang="zh-CN" altLang="en-US">
                <a:ea typeface="宋体" panose="02010600030101010101" pitchFamily="2" charset="-122"/>
              </a:rPr>
              <a:t>城市内部常用见交通方式</a:t>
            </a:r>
          </a:p>
          <a:p>
            <a:pPr lvl="1">
              <a:lnSpc>
                <a:spcPct val="140000"/>
              </a:lnSpc>
            </a:pPr>
            <a:r>
              <a:rPr lang="zh-CN" altLang="en-US" b="1">
                <a:ea typeface="宋体" panose="02010600030101010101" pitchFamily="2" charset="-122"/>
              </a:rPr>
              <a:t>居民出行方式：步行、自行车、电动自行车、人力三轮车、电动三轮车、机动三轮车、出租车、私人小汽车、公交车等。</a:t>
            </a:r>
          </a:p>
          <a:p>
            <a:pPr lvl="1">
              <a:lnSpc>
                <a:spcPct val="140000"/>
              </a:lnSpc>
            </a:pPr>
            <a:r>
              <a:rPr lang="zh-CN" altLang="en-US" b="1">
                <a:ea typeface="宋体" panose="02010600030101010101" pitchFamily="2" charset="-122"/>
              </a:rPr>
              <a:t>货运交通方式包括：拖拉机、人力货运三轮车、机动三轮车、小型货车、大型货车等。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EA0BC80-92D0-4B69-AEBD-CFA6FF1971E6}"/>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80943C20-9AC9-4331-9F80-8DC1A735524F}"/>
              </a:ext>
            </a:extLst>
          </p:cNvPr>
          <p:cNvSpPr>
            <a:spLocks noGrp="1"/>
          </p:cNvSpPr>
          <p:nvPr>
            <p:ph type="ftr" sz="quarter" idx="11"/>
          </p:nvPr>
        </p:nvSpPr>
        <p:spPr/>
        <p:txBody>
          <a:bodyPr/>
          <a:lstStyle/>
          <a:p>
            <a:r>
              <a:rPr lang="en-US" altLang="zh-CN"/>
              <a:t>LOGO</a:t>
            </a:r>
          </a:p>
        </p:txBody>
      </p:sp>
      <p:sp>
        <p:nvSpPr>
          <p:cNvPr id="74754" name="Rectangle 2">
            <a:extLst>
              <a:ext uri="{FF2B5EF4-FFF2-40B4-BE49-F238E27FC236}">
                <a16:creationId xmlns:a16="http://schemas.microsoft.com/office/drawing/2014/main" id="{793D4C39-BE6F-4DA4-9377-152A0652F3E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4755" name="Rectangle 3">
            <a:extLst>
              <a:ext uri="{FF2B5EF4-FFF2-40B4-BE49-F238E27FC236}">
                <a16:creationId xmlns:a16="http://schemas.microsoft.com/office/drawing/2014/main" id="{9B240A49-6629-4647-91F4-76464067E1C0}"/>
              </a:ext>
            </a:extLst>
          </p:cNvPr>
          <p:cNvSpPr>
            <a:spLocks noGrp="1" noChangeArrowheads="1"/>
          </p:cNvSpPr>
          <p:nvPr>
            <p:ph type="body" idx="1"/>
          </p:nvPr>
        </p:nvSpPr>
        <p:spPr/>
        <p:txBody>
          <a:bodyPr/>
          <a:lstStyle/>
          <a:p>
            <a:pPr>
              <a:lnSpc>
                <a:spcPct val="90000"/>
              </a:lnSpc>
            </a:pPr>
            <a:r>
              <a:rPr lang="zh-CN" altLang="en-US">
                <a:ea typeface="宋体" panose="02010600030101010101" pitchFamily="2" charset="-122"/>
              </a:rPr>
              <a:t>居民出行模式</a:t>
            </a:r>
          </a:p>
          <a:p>
            <a:pPr lvl="1">
              <a:lnSpc>
                <a:spcPct val="90000"/>
              </a:lnSpc>
            </a:pPr>
            <a:r>
              <a:rPr lang="zh-CN" altLang="en-US" b="1">
                <a:ea typeface="宋体" panose="02010600030101010101" pitchFamily="2" charset="-122"/>
              </a:rPr>
              <a:t>以公共交通为主体，自行车、规范的电动自行车、出租车（小汽车型）为必要补充的出行模式。</a:t>
            </a:r>
          </a:p>
          <a:p>
            <a:pPr lvl="1">
              <a:lnSpc>
                <a:spcPct val="90000"/>
              </a:lnSpc>
            </a:pPr>
            <a:r>
              <a:rPr lang="zh-CN" altLang="en-US" b="1">
                <a:ea typeface="宋体" panose="02010600030101010101" pitchFamily="2" charset="-122"/>
              </a:rPr>
              <a:t>对于非法营运的客运车辆、机动三轮车直接进行取缔。</a:t>
            </a:r>
          </a:p>
          <a:p>
            <a:pPr>
              <a:lnSpc>
                <a:spcPct val="90000"/>
              </a:lnSpc>
            </a:pPr>
            <a:r>
              <a:rPr lang="zh-CN" altLang="en-US">
                <a:ea typeface="宋体" panose="02010600030101010101" pitchFamily="2" charset="-122"/>
              </a:rPr>
              <a:t>货运交通模式</a:t>
            </a:r>
          </a:p>
          <a:p>
            <a:pPr lvl="1">
              <a:lnSpc>
                <a:spcPct val="90000"/>
              </a:lnSpc>
            </a:pPr>
            <a:r>
              <a:rPr lang="zh-CN" altLang="en-US" b="1">
                <a:ea typeface="宋体" panose="02010600030101010101" pitchFamily="2" charset="-122"/>
              </a:rPr>
              <a:t>城区以小型厢式货车为主体，对于大型货运车辆进行严格限制，禁止其他货运方式。小型货车在物流集散地对大型货车的货物进行转运。</a:t>
            </a:r>
          </a:p>
          <a:p>
            <a:pPr lvl="1">
              <a:lnSpc>
                <a:spcPct val="90000"/>
              </a:lnSpc>
            </a:pPr>
            <a:r>
              <a:rPr lang="zh-CN" altLang="en-US" b="1">
                <a:ea typeface="宋体" panose="02010600030101010101" pitchFamily="2" charset="-122"/>
              </a:rPr>
              <a:t>取缔人力货运三轮和机动货运三轮车。</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D3203D9-28F7-47BF-8A82-9BCD177963EF}"/>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7FBB81BE-C8D7-459F-BFF5-903B6B63A2AC}"/>
              </a:ext>
            </a:extLst>
          </p:cNvPr>
          <p:cNvSpPr>
            <a:spLocks noGrp="1"/>
          </p:cNvSpPr>
          <p:nvPr>
            <p:ph type="ftr" sz="quarter" idx="11"/>
          </p:nvPr>
        </p:nvSpPr>
        <p:spPr/>
        <p:txBody>
          <a:bodyPr/>
          <a:lstStyle/>
          <a:p>
            <a:r>
              <a:rPr lang="en-US" altLang="zh-CN"/>
              <a:t>LOGO</a:t>
            </a:r>
          </a:p>
        </p:txBody>
      </p:sp>
      <p:sp>
        <p:nvSpPr>
          <p:cNvPr id="75778" name="Rectangle 2">
            <a:extLst>
              <a:ext uri="{FF2B5EF4-FFF2-40B4-BE49-F238E27FC236}">
                <a16:creationId xmlns:a16="http://schemas.microsoft.com/office/drawing/2014/main" id="{1505807B-39A9-40F4-94B9-80B416E7BC34}"/>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5779" name="Rectangle 3">
            <a:extLst>
              <a:ext uri="{FF2B5EF4-FFF2-40B4-BE49-F238E27FC236}">
                <a16:creationId xmlns:a16="http://schemas.microsoft.com/office/drawing/2014/main" id="{FA518299-68F4-4FC1-B190-19AD3AF7DEC7}"/>
              </a:ext>
            </a:extLst>
          </p:cNvPr>
          <p:cNvSpPr>
            <a:spLocks noGrp="1" noChangeArrowheads="1"/>
          </p:cNvSpPr>
          <p:nvPr>
            <p:ph type="body" idx="1"/>
          </p:nvPr>
        </p:nvSpPr>
        <p:spPr/>
        <p:txBody>
          <a:bodyPr/>
          <a:lstStyle/>
          <a:p>
            <a:r>
              <a:rPr lang="zh-CN" altLang="en-US" sz="2400">
                <a:ea typeface="宋体" panose="02010600030101010101" pitchFamily="2" charset="-122"/>
              </a:rPr>
              <a:t>客运非机动车（人力三轮）管理建议 </a:t>
            </a:r>
          </a:p>
          <a:p>
            <a:pPr lvl="1"/>
            <a:r>
              <a:rPr lang="zh-CN" altLang="en-US" sz="2400" b="1">
                <a:ea typeface="宋体" panose="02010600030101010101" pitchFamily="2" charset="-122"/>
              </a:rPr>
              <a:t>人力三轮车定位为公共交通换成接驳功能的交通方式</a:t>
            </a:r>
          </a:p>
          <a:p>
            <a:pPr lvl="1"/>
            <a:r>
              <a:rPr lang="zh-CN" altLang="en-US" sz="2400" b="1">
                <a:ea typeface="宋体" panose="02010600030101010101" pitchFamily="2" charset="-122"/>
              </a:rPr>
              <a:t>从业人员以市内下岗人员为主</a:t>
            </a:r>
          </a:p>
          <a:p>
            <a:pPr lvl="1"/>
            <a:r>
              <a:rPr lang="zh-CN" altLang="en-US" sz="2400" b="1">
                <a:ea typeface="宋体" panose="02010600030101010101" pitchFamily="2" charset="-122"/>
              </a:rPr>
              <a:t>逐渐减少人力三轮数量，最终淘汰</a:t>
            </a:r>
          </a:p>
          <a:p>
            <a:pPr lvl="1"/>
            <a:r>
              <a:rPr lang="zh-CN" altLang="en-US" sz="2400" b="1">
                <a:ea typeface="宋体" panose="02010600030101010101" pitchFamily="2" charset="-122"/>
              </a:rPr>
              <a:t>建议具体管理方案采用以下实施步骤：</a:t>
            </a:r>
          </a:p>
          <a:p>
            <a:pPr lvl="1"/>
            <a:r>
              <a:rPr lang="zh-CN" altLang="en-US" sz="2400" b="1">
                <a:ea typeface="宋体" panose="02010600030101010101" pitchFamily="2" charset="-122"/>
              </a:rPr>
              <a:t>限制经营范围：将人力三轮车的经营范围限制在新建居民区和公交站点</a:t>
            </a:r>
            <a:r>
              <a:rPr lang="en-US" altLang="zh-CN" sz="2400" b="1">
                <a:ea typeface="宋体" panose="02010600030101010101" pitchFamily="2" charset="-122"/>
              </a:rPr>
              <a:t>300m</a:t>
            </a:r>
            <a:r>
              <a:rPr lang="zh-CN" altLang="en-US" sz="2400" b="1">
                <a:ea typeface="宋体" panose="02010600030101010101" pitchFamily="2" charset="-122"/>
              </a:rPr>
              <a:t>覆盖率，以及在核心区域以外的支路上。 </a:t>
            </a:r>
          </a:p>
          <a:p>
            <a:pPr lvl="1"/>
            <a:r>
              <a:rPr lang="zh-CN" altLang="en-US" sz="2400" b="1">
                <a:ea typeface="宋体" panose="02010600030101010101" pitchFamily="2" charset="-122"/>
              </a:rPr>
              <a:t>限制时段，限制数量出行。</a:t>
            </a:r>
          </a:p>
          <a:p>
            <a:pPr lvl="1"/>
            <a:r>
              <a:rPr lang="zh-CN" altLang="en-US" sz="2400" b="1">
                <a:ea typeface="宋体" panose="02010600030101010101" pitchFamily="2" charset="-122"/>
              </a:rPr>
              <a:t>逐步减少三轮车绝对数量：每年按一定比例减少三轮车许可证的发放（建议比例在</a:t>
            </a:r>
            <a:r>
              <a:rPr lang="en-US" altLang="zh-CN" sz="2400" b="1">
                <a:ea typeface="宋体" panose="02010600030101010101" pitchFamily="2" charset="-122"/>
              </a:rPr>
              <a:t>5%~10%</a:t>
            </a:r>
            <a:r>
              <a:rPr lang="zh-CN" altLang="en-US" sz="2400" b="1">
                <a:ea typeface="宋体" panose="02010600030101010101" pitchFamily="2" charset="-122"/>
              </a:rPr>
              <a:t>之间。</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46F00B4-19FD-4480-939B-984B161EACEB}"/>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AD5C6E02-674C-433C-9329-85ECF1DEAAA3}"/>
              </a:ext>
            </a:extLst>
          </p:cNvPr>
          <p:cNvSpPr>
            <a:spLocks noGrp="1"/>
          </p:cNvSpPr>
          <p:nvPr>
            <p:ph type="ftr" sz="quarter" idx="11"/>
          </p:nvPr>
        </p:nvSpPr>
        <p:spPr/>
        <p:txBody>
          <a:bodyPr/>
          <a:lstStyle/>
          <a:p>
            <a:r>
              <a:rPr lang="en-US" altLang="zh-CN"/>
              <a:t>LOGO</a:t>
            </a:r>
          </a:p>
        </p:txBody>
      </p:sp>
      <p:sp>
        <p:nvSpPr>
          <p:cNvPr id="79874" name="Rectangle 2">
            <a:extLst>
              <a:ext uri="{FF2B5EF4-FFF2-40B4-BE49-F238E27FC236}">
                <a16:creationId xmlns:a16="http://schemas.microsoft.com/office/drawing/2014/main" id="{3F8DB9CF-16CC-48B3-9710-062E7E2C4A5C}"/>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9875" name="Rectangle 3">
            <a:extLst>
              <a:ext uri="{FF2B5EF4-FFF2-40B4-BE49-F238E27FC236}">
                <a16:creationId xmlns:a16="http://schemas.microsoft.com/office/drawing/2014/main" id="{16C90E99-B4A8-47DE-A70C-FAAA01BED487}"/>
              </a:ext>
            </a:extLst>
          </p:cNvPr>
          <p:cNvSpPr>
            <a:spLocks noGrp="1" noChangeArrowheads="1"/>
          </p:cNvSpPr>
          <p:nvPr>
            <p:ph type="body" idx="1"/>
          </p:nvPr>
        </p:nvSpPr>
        <p:spPr>
          <a:xfrm>
            <a:off x="457200" y="1447800"/>
            <a:ext cx="8153400" cy="5029200"/>
          </a:xfrm>
        </p:spPr>
        <p:txBody>
          <a:bodyPr/>
          <a:lstStyle/>
          <a:p>
            <a:pPr algn="just"/>
            <a:r>
              <a:rPr lang="zh-CN" altLang="en-US" sz="2400">
                <a:ea typeface="宋体" panose="02010600030101010101" pitchFamily="2" charset="-122"/>
              </a:rPr>
              <a:t>电动自行车管理</a:t>
            </a:r>
          </a:p>
          <a:p>
            <a:r>
              <a:rPr lang="en-US" altLang="zh-CN" sz="2400">
                <a:ea typeface="宋体" panose="02010600030101010101" pitchFamily="2" charset="-122"/>
              </a:rPr>
              <a:t>《</a:t>
            </a:r>
            <a:r>
              <a:rPr lang="zh-CN" altLang="en-US" sz="2400">
                <a:ea typeface="宋体" panose="02010600030101010101" pitchFamily="2" charset="-122"/>
              </a:rPr>
              <a:t>道法</a:t>
            </a:r>
            <a:r>
              <a:rPr lang="en-US" altLang="zh-CN" sz="2400">
                <a:ea typeface="宋体" panose="02010600030101010101" pitchFamily="2" charset="-122"/>
              </a:rPr>
              <a:t>》</a:t>
            </a:r>
            <a:r>
              <a:rPr lang="zh-CN" altLang="en-US" sz="2400">
                <a:ea typeface="宋体" panose="02010600030101010101" pitchFamily="2" charset="-122"/>
              </a:rPr>
              <a:t>国家四部委于</a:t>
            </a:r>
            <a:r>
              <a:rPr lang="en-US" altLang="zh-CN" sz="2400">
                <a:ea typeface="宋体" panose="02010600030101010101" pitchFamily="2" charset="-122"/>
              </a:rPr>
              <a:t>2011</a:t>
            </a:r>
            <a:r>
              <a:rPr lang="zh-CN" altLang="en-US" sz="2400">
                <a:ea typeface="宋体" panose="02010600030101010101" pitchFamily="2" charset="-122"/>
              </a:rPr>
              <a:t>年</a:t>
            </a:r>
            <a:r>
              <a:rPr lang="en-US" altLang="zh-CN" sz="2400">
                <a:ea typeface="宋体" panose="02010600030101010101" pitchFamily="2" charset="-122"/>
              </a:rPr>
              <a:t>03</a:t>
            </a:r>
            <a:r>
              <a:rPr lang="zh-CN" altLang="en-US" sz="2400">
                <a:ea typeface="宋体" panose="02010600030101010101" pitchFamily="2" charset="-122"/>
              </a:rPr>
              <a:t>月</a:t>
            </a:r>
            <a:r>
              <a:rPr lang="en-US" altLang="zh-CN" sz="2400">
                <a:ea typeface="宋体" panose="02010600030101010101" pitchFamily="2" charset="-122"/>
              </a:rPr>
              <a:t>19</a:t>
            </a:r>
            <a:r>
              <a:rPr lang="zh-CN" altLang="en-US" sz="2400">
                <a:ea typeface="宋体" panose="02010600030101010101" pitchFamily="2" charset="-122"/>
              </a:rPr>
              <a:t>日下达</a:t>
            </a:r>
            <a:r>
              <a:rPr lang="en-US" altLang="zh-CN" sz="2400">
                <a:ea typeface="宋体" panose="02010600030101010101" pitchFamily="2" charset="-122"/>
              </a:rPr>
              <a:t>《</a:t>
            </a:r>
            <a:r>
              <a:rPr lang="zh-CN" altLang="en-US" sz="2400">
                <a:ea typeface="宋体" panose="02010600030101010101" pitchFamily="2" charset="-122"/>
              </a:rPr>
              <a:t>关于加强电动自行车管理的通知</a:t>
            </a:r>
            <a:r>
              <a:rPr lang="en-US" altLang="zh-CN" sz="2400">
                <a:ea typeface="宋体" panose="02010600030101010101" pitchFamily="2" charset="-122"/>
              </a:rPr>
              <a:t>》</a:t>
            </a:r>
            <a:r>
              <a:rPr lang="zh-CN" altLang="en-US" sz="2400">
                <a:ea typeface="宋体" panose="02010600030101010101" pitchFamily="2" charset="-122"/>
              </a:rPr>
              <a:t>以及</a:t>
            </a:r>
            <a:r>
              <a:rPr lang="en-US" altLang="zh-CN" sz="2400">
                <a:ea typeface="宋体" panose="02010600030101010101" pitchFamily="2" charset="-122"/>
              </a:rPr>
              <a:t>《</a:t>
            </a:r>
            <a:r>
              <a:rPr lang="zh-CN" altLang="en-US" sz="2400">
                <a:ea typeface="宋体" panose="02010600030101010101" pitchFamily="2" charset="-122"/>
              </a:rPr>
              <a:t>四川省非机动车管理规定</a:t>
            </a:r>
            <a:r>
              <a:rPr lang="en-US" altLang="zh-CN" sz="2400">
                <a:ea typeface="宋体" panose="02010600030101010101" pitchFamily="2" charset="-122"/>
              </a:rPr>
              <a:t>》</a:t>
            </a:r>
          </a:p>
          <a:p>
            <a:pPr lvl="1"/>
            <a:r>
              <a:rPr lang="zh-CN" altLang="en-US" sz="2400" b="1">
                <a:ea typeface="宋体" panose="02010600030101010101" pitchFamily="2" charset="-122"/>
              </a:rPr>
              <a:t>对符合</a:t>
            </a:r>
            <a:r>
              <a:rPr lang="en-US" altLang="zh-CN" sz="2400" b="1">
                <a:ea typeface="宋体" panose="02010600030101010101" pitchFamily="2" charset="-122"/>
              </a:rPr>
              <a:t>《</a:t>
            </a:r>
            <a:r>
              <a:rPr lang="zh-CN" altLang="en-US" sz="2400" b="1">
                <a:ea typeface="宋体" panose="02010600030101010101" pitchFamily="2" charset="-122"/>
              </a:rPr>
              <a:t>电动自行车通用技术条件</a:t>
            </a:r>
            <a:r>
              <a:rPr lang="en-US" altLang="zh-CN" sz="2400" b="1">
                <a:ea typeface="宋体" panose="02010600030101010101" pitchFamily="2" charset="-122"/>
              </a:rPr>
              <a:t>》</a:t>
            </a:r>
            <a:r>
              <a:rPr lang="zh-CN" altLang="en-US" sz="2400" b="1">
                <a:ea typeface="宋体" panose="02010600030101010101" pitchFamily="2" charset="-122"/>
              </a:rPr>
              <a:t>（</a:t>
            </a:r>
            <a:r>
              <a:rPr lang="en-US" altLang="zh-CN" sz="2400" b="1">
                <a:ea typeface="宋体" panose="02010600030101010101" pitchFamily="2" charset="-122"/>
              </a:rPr>
              <a:t>GB17761</a:t>
            </a:r>
            <a:r>
              <a:rPr lang="zh-CN" altLang="en-US" sz="2400" b="1">
                <a:ea typeface="宋体" panose="02010600030101010101" pitchFamily="2" charset="-122"/>
              </a:rPr>
              <a:t>）电动自行车发放牌照；</a:t>
            </a:r>
          </a:p>
          <a:p>
            <a:pPr lvl="1"/>
            <a:r>
              <a:rPr lang="zh-CN" altLang="en-US" sz="2400" b="1">
                <a:ea typeface="宋体" panose="02010600030101010101" pitchFamily="2" charset="-122"/>
              </a:rPr>
              <a:t>对于超标电动自行车禁止生产、销售、上路使用。</a:t>
            </a:r>
          </a:p>
          <a:p>
            <a:pPr lvl="1"/>
            <a:r>
              <a:rPr lang="zh-CN" altLang="en-US" sz="2400" b="1">
                <a:ea typeface="宋体" panose="02010600030101010101" pitchFamily="2" charset="-122"/>
              </a:rPr>
              <a:t>对于已有超标电动自行车限期淘汰。</a:t>
            </a:r>
          </a:p>
          <a:p>
            <a:pPr lvl="1"/>
            <a:r>
              <a:rPr lang="zh-CN" altLang="en-US" sz="2400" b="1">
                <a:ea typeface="宋体" panose="02010600030101010101" pitchFamily="2" charset="-122"/>
              </a:rPr>
              <a:t>严厉查处电动自行车无牌无证上路行驶、占用机动车道行驶、超速行驶、逆向行驶、违法载人等交通违法行为。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4F2DE5A-D400-4A62-B330-2E843495F08A}"/>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750202AA-7951-4EC4-87BB-2345FC707A8E}"/>
              </a:ext>
            </a:extLst>
          </p:cNvPr>
          <p:cNvSpPr>
            <a:spLocks noGrp="1"/>
          </p:cNvSpPr>
          <p:nvPr>
            <p:ph type="ftr" sz="quarter" idx="11"/>
          </p:nvPr>
        </p:nvSpPr>
        <p:spPr/>
        <p:txBody>
          <a:bodyPr/>
          <a:lstStyle/>
          <a:p>
            <a:r>
              <a:rPr lang="en-US" altLang="zh-CN"/>
              <a:t>LOGO</a:t>
            </a:r>
          </a:p>
        </p:txBody>
      </p:sp>
      <p:sp>
        <p:nvSpPr>
          <p:cNvPr id="22530" name="Rectangle 2">
            <a:extLst>
              <a:ext uri="{FF2B5EF4-FFF2-40B4-BE49-F238E27FC236}">
                <a16:creationId xmlns:a16="http://schemas.microsoft.com/office/drawing/2014/main" id="{50422AA9-3DE1-4BEF-A21F-A70B1F19D12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2531" name="Rectangle 3">
            <a:extLst>
              <a:ext uri="{FF2B5EF4-FFF2-40B4-BE49-F238E27FC236}">
                <a16:creationId xmlns:a16="http://schemas.microsoft.com/office/drawing/2014/main" id="{0B8480D6-DFDA-4A0B-81DE-8032B7497E28}"/>
              </a:ext>
            </a:extLst>
          </p:cNvPr>
          <p:cNvSpPr>
            <a:spLocks noGrp="1" noChangeArrowheads="1"/>
          </p:cNvSpPr>
          <p:nvPr>
            <p:ph type="body" idx="1"/>
          </p:nvPr>
        </p:nvSpPr>
        <p:spPr/>
        <p:txBody>
          <a:bodyPr/>
          <a:lstStyle/>
          <a:p>
            <a:pPr lvl="1"/>
            <a:r>
              <a:rPr lang="zh-CN" altLang="en-US" sz="2400">
                <a:ea typeface="宋体" panose="02010600030101010101" pitchFamily="2" charset="-122"/>
              </a:rPr>
              <a:t>路径选择单一，路网冗余性差。如大规模实施单向交通后，车辆出行的路径选择很单一，如某条道路出行问题，会造成大范围交通拥堵。</a:t>
            </a:r>
          </a:p>
          <a:p>
            <a:pPr lvl="1"/>
            <a:r>
              <a:rPr lang="zh-CN" altLang="en-US" sz="2400">
                <a:ea typeface="宋体" panose="02010600030101010101" pitchFamily="2" charset="-122"/>
              </a:rPr>
              <a:t>主干道实施单向交通对路网交通流影响较大，尽可能避免主干道实施单向交通。</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EABD22B-61B9-4F6B-BAAF-E188C44C35CC}"/>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A5182C18-E262-41FE-9972-A1897CDEFC05}"/>
              </a:ext>
            </a:extLst>
          </p:cNvPr>
          <p:cNvSpPr>
            <a:spLocks noGrp="1"/>
          </p:cNvSpPr>
          <p:nvPr>
            <p:ph type="ftr" sz="quarter" idx="11"/>
          </p:nvPr>
        </p:nvSpPr>
        <p:spPr/>
        <p:txBody>
          <a:bodyPr/>
          <a:lstStyle/>
          <a:p>
            <a:r>
              <a:rPr lang="en-US" altLang="zh-CN"/>
              <a:t>LOGO</a:t>
            </a:r>
          </a:p>
        </p:txBody>
      </p:sp>
      <p:sp>
        <p:nvSpPr>
          <p:cNvPr id="81922" name="Rectangle 2">
            <a:extLst>
              <a:ext uri="{FF2B5EF4-FFF2-40B4-BE49-F238E27FC236}">
                <a16:creationId xmlns:a16="http://schemas.microsoft.com/office/drawing/2014/main" id="{ACD69577-B634-445F-AA5C-E9346781CC8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81923" name="Rectangle 3">
            <a:extLst>
              <a:ext uri="{FF2B5EF4-FFF2-40B4-BE49-F238E27FC236}">
                <a16:creationId xmlns:a16="http://schemas.microsoft.com/office/drawing/2014/main" id="{A98C9B33-E39F-458D-9428-B249DB4A2A46}"/>
              </a:ext>
            </a:extLst>
          </p:cNvPr>
          <p:cNvSpPr>
            <a:spLocks noGrp="1" noChangeArrowheads="1"/>
          </p:cNvSpPr>
          <p:nvPr>
            <p:ph type="body" idx="1"/>
          </p:nvPr>
        </p:nvSpPr>
        <p:spPr/>
        <p:txBody>
          <a:bodyPr/>
          <a:lstStyle/>
          <a:p>
            <a:r>
              <a:rPr lang="zh-CN" altLang="en-US" sz="2400">
                <a:ea typeface="宋体" panose="02010600030101010101" pitchFamily="2" charset="-122"/>
              </a:rPr>
              <a:t>摩托车管理</a:t>
            </a:r>
          </a:p>
          <a:p>
            <a:r>
              <a:rPr lang="zh-CN" altLang="en-US" sz="2400">
                <a:ea typeface="宋体" panose="02010600030101010101" pitchFamily="2" charset="-122"/>
              </a:rPr>
              <a:t>（</a:t>
            </a:r>
            <a:r>
              <a:rPr lang="en-US" altLang="zh-CN" sz="2400">
                <a:ea typeface="宋体" panose="02010600030101010101" pitchFamily="2" charset="-122"/>
              </a:rPr>
              <a:t>1</a:t>
            </a:r>
            <a:r>
              <a:rPr lang="zh-CN" altLang="en-US" sz="2400">
                <a:ea typeface="宋体" panose="02010600030101010101" pitchFamily="2" charset="-122"/>
              </a:rPr>
              <a:t>）对其违法行为进行严格管理</a:t>
            </a:r>
          </a:p>
          <a:p>
            <a:pPr lvl="1"/>
            <a:r>
              <a:rPr lang="zh-CN" altLang="en-US" sz="2400" b="1">
                <a:ea typeface="宋体" panose="02010600030101010101" pitchFamily="2" charset="-122"/>
              </a:rPr>
              <a:t>对无牌无证行驶的车辆、驾驶员进行严格处罚。</a:t>
            </a:r>
          </a:p>
          <a:p>
            <a:pPr lvl="1"/>
            <a:r>
              <a:rPr lang="zh-CN" altLang="en-US" sz="2400" b="1">
                <a:ea typeface="宋体" panose="02010600030101010101" pitchFamily="2" charset="-122"/>
              </a:rPr>
              <a:t>对摩托车骑乘者不戴头盔，不靠最右侧车道行驶的管理。</a:t>
            </a:r>
          </a:p>
          <a:p>
            <a:r>
              <a:rPr lang="zh-CN" altLang="en-US" sz="2400">
                <a:ea typeface="宋体" panose="02010600030101010101" pitchFamily="2" charset="-122"/>
              </a:rPr>
              <a:t>（</a:t>
            </a:r>
            <a:r>
              <a:rPr lang="en-US" altLang="zh-CN" sz="2400">
                <a:ea typeface="宋体" panose="02010600030101010101" pitchFamily="2" charset="-122"/>
              </a:rPr>
              <a:t>2</a:t>
            </a:r>
            <a:r>
              <a:rPr lang="zh-CN" altLang="en-US" sz="2400">
                <a:ea typeface="宋体" panose="02010600030101010101" pitchFamily="2" charset="-122"/>
              </a:rPr>
              <a:t>）限行措施</a:t>
            </a:r>
          </a:p>
          <a:p>
            <a:pPr lvl="1"/>
            <a:r>
              <a:rPr lang="zh-CN" altLang="en-US" sz="2400" b="1">
                <a:ea typeface="宋体" panose="02010600030101010101" pitchFamily="2" charset="-122"/>
              </a:rPr>
              <a:t>限制摩托车上牌照，控制城市摩托车增长速度；从而逐渐减少摩托车总量；</a:t>
            </a:r>
          </a:p>
          <a:p>
            <a:pPr lvl="1"/>
            <a:r>
              <a:rPr lang="zh-CN" altLang="en-US" sz="2400" b="1">
                <a:ea typeface="宋体" panose="02010600030101010101" pitchFamily="2" charset="-122"/>
              </a:rPr>
              <a:t>发放入城证，限制进入城区的摩托车数量；</a:t>
            </a:r>
          </a:p>
          <a:p>
            <a:pPr lvl="1"/>
            <a:r>
              <a:rPr lang="zh-CN" altLang="en-US" sz="2400" b="1">
                <a:ea typeface="宋体" panose="02010600030101010101" pitchFamily="2" charset="-122"/>
              </a:rPr>
              <a:t>禁止摩托车进入城区，在外围停靠换乘公交；</a:t>
            </a:r>
          </a:p>
          <a:p>
            <a:pPr lvl="1"/>
            <a:r>
              <a:rPr lang="zh-CN" altLang="en-US" sz="2400" b="1">
                <a:ea typeface="宋体" panose="02010600030101010101" pitchFamily="2" charset="-122"/>
              </a:rPr>
              <a:t>在城内限制时段，限制区域通行。</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9E4337C-D9F4-433C-97AD-8139B09E744F}"/>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3BDA4A1C-90A3-4D49-8370-4C4EBD0E50D2}"/>
              </a:ext>
            </a:extLst>
          </p:cNvPr>
          <p:cNvSpPr>
            <a:spLocks noGrp="1"/>
          </p:cNvSpPr>
          <p:nvPr>
            <p:ph type="ftr" sz="quarter" idx="11"/>
          </p:nvPr>
        </p:nvSpPr>
        <p:spPr/>
        <p:txBody>
          <a:bodyPr/>
          <a:lstStyle/>
          <a:p>
            <a:r>
              <a:rPr lang="en-US" altLang="zh-CN"/>
              <a:t>LOGO</a:t>
            </a:r>
          </a:p>
        </p:txBody>
      </p:sp>
      <p:sp>
        <p:nvSpPr>
          <p:cNvPr id="82946" name="Rectangle 2">
            <a:extLst>
              <a:ext uri="{FF2B5EF4-FFF2-40B4-BE49-F238E27FC236}">
                <a16:creationId xmlns:a16="http://schemas.microsoft.com/office/drawing/2014/main" id="{2664B8CA-0DB6-4DB6-8D77-B67C6C623B7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82947" name="Rectangle 3">
            <a:extLst>
              <a:ext uri="{FF2B5EF4-FFF2-40B4-BE49-F238E27FC236}">
                <a16:creationId xmlns:a16="http://schemas.microsoft.com/office/drawing/2014/main" id="{A592FD7A-E54F-4697-A451-5BDBC5150EEE}"/>
              </a:ext>
            </a:extLst>
          </p:cNvPr>
          <p:cNvSpPr>
            <a:spLocks noGrp="1" noChangeArrowheads="1"/>
          </p:cNvSpPr>
          <p:nvPr>
            <p:ph type="body" idx="1"/>
          </p:nvPr>
        </p:nvSpPr>
        <p:spPr/>
        <p:txBody>
          <a:bodyPr/>
          <a:lstStyle/>
          <a:p>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）辅助措施</a:t>
            </a:r>
          </a:p>
          <a:p>
            <a:pPr lvl="1"/>
            <a:r>
              <a:rPr lang="zh-CN" altLang="en-US" b="1">
                <a:ea typeface="宋体" panose="02010600030101010101" pitchFamily="2" charset="-122"/>
              </a:rPr>
              <a:t>在对摩托车限行区域外围设置摩托车专用停车场，调整公交线路使摩托车骑乘者换乘公交进城。</a:t>
            </a:r>
          </a:p>
          <a:p>
            <a:pPr lvl="1"/>
            <a:r>
              <a:rPr lang="zh-CN" altLang="en-US" b="1">
                <a:ea typeface="宋体" panose="02010600030101010101" pitchFamily="2" charset="-122"/>
              </a:rPr>
              <a:t>加强对驾驶员进行驾驶培训和考试。</a:t>
            </a:r>
          </a:p>
          <a:p>
            <a:pPr lvl="1"/>
            <a:r>
              <a:rPr lang="zh-CN" altLang="en-US" b="1">
                <a:ea typeface="宋体" panose="02010600030101010101" pitchFamily="2" charset="-122"/>
              </a:rPr>
              <a:t>牌照与摩托车售卖点联动，对符合安全标准的摩托车上牌。</a:t>
            </a:r>
          </a:p>
          <a:p>
            <a:pPr lvl="1"/>
            <a:r>
              <a:rPr lang="zh-CN" altLang="en-US" b="1">
                <a:ea typeface="宋体" panose="02010600030101010101" pitchFamily="2" charset="-122"/>
              </a:rPr>
              <a:t>要求出售摩托车的同时配备两个符合安全标准的头盔。</a:t>
            </a:r>
          </a:p>
          <a:p>
            <a:endParaRPr lang="en-US" altLang="zh-CN">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5F6708C-89FF-4C4D-A68C-42A19CD692D3}"/>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1460960B-1DBA-49B8-9D00-A8757A0D8FB3}"/>
              </a:ext>
            </a:extLst>
          </p:cNvPr>
          <p:cNvSpPr>
            <a:spLocks noGrp="1"/>
          </p:cNvSpPr>
          <p:nvPr>
            <p:ph type="ftr" sz="quarter" idx="11"/>
          </p:nvPr>
        </p:nvSpPr>
        <p:spPr/>
        <p:txBody>
          <a:bodyPr/>
          <a:lstStyle/>
          <a:p>
            <a:r>
              <a:rPr lang="en-US" altLang="zh-CN"/>
              <a:t>LOGO</a:t>
            </a:r>
          </a:p>
        </p:txBody>
      </p:sp>
      <p:sp>
        <p:nvSpPr>
          <p:cNvPr id="80898" name="Rectangle 2">
            <a:extLst>
              <a:ext uri="{FF2B5EF4-FFF2-40B4-BE49-F238E27FC236}">
                <a16:creationId xmlns:a16="http://schemas.microsoft.com/office/drawing/2014/main" id="{5404D2C2-38F9-4DAC-8030-EB225EDE04C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80899" name="Rectangle 3">
            <a:extLst>
              <a:ext uri="{FF2B5EF4-FFF2-40B4-BE49-F238E27FC236}">
                <a16:creationId xmlns:a16="http://schemas.microsoft.com/office/drawing/2014/main" id="{DA5FF6A0-FF04-44D7-B814-2A9590A0454E}"/>
              </a:ext>
            </a:extLst>
          </p:cNvPr>
          <p:cNvSpPr>
            <a:spLocks noGrp="1" noChangeArrowheads="1"/>
          </p:cNvSpPr>
          <p:nvPr>
            <p:ph type="body" idx="1"/>
          </p:nvPr>
        </p:nvSpPr>
        <p:spPr>
          <a:xfrm>
            <a:off x="76200" y="1371600"/>
            <a:ext cx="8915400" cy="3657600"/>
          </a:xfrm>
        </p:spPr>
        <p:txBody>
          <a:bodyPr/>
          <a:lstStyle/>
          <a:p>
            <a:pPr>
              <a:lnSpc>
                <a:spcPct val="110000"/>
              </a:lnSpc>
            </a:pPr>
            <a:r>
              <a:rPr lang="zh-CN" altLang="en-US" sz="2400">
                <a:ea typeface="宋体" panose="02010600030101010101" pitchFamily="2" charset="-122"/>
              </a:rPr>
              <a:t>出租车管理 </a:t>
            </a:r>
          </a:p>
          <a:p>
            <a:pPr lvl="1">
              <a:lnSpc>
                <a:spcPct val="110000"/>
              </a:lnSpc>
            </a:pPr>
            <a:r>
              <a:rPr lang="zh-CN" altLang="en-US" sz="2400" b="1">
                <a:ea typeface="宋体" panose="02010600030101010101" pitchFamily="2" charset="-122"/>
              </a:rPr>
              <a:t>合理发展出租车交通，逐步适当增加规模：随城市人口（包括常住人口和流动人口）增长而增长 ，</a:t>
            </a:r>
            <a:r>
              <a:rPr lang="en-US" altLang="zh-CN" sz="2400" b="1">
                <a:ea typeface="宋体" panose="02010600030101010101" pitchFamily="2" charset="-122"/>
              </a:rPr>
              <a:t>2.0-2.5</a:t>
            </a:r>
            <a:r>
              <a:rPr lang="zh-CN" altLang="en-US" sz="2400" b="1">
                <a:ea typeface="宋体" panose="02010600030101010101" pitchFamily="2" charset="-122"/>
              </a:rPr>
              <a:t>辆</a:t>
            </a:r>
            <a:r>
              <a:rPr lang="en-US" altLang="zh-CN" sz="2400" b="1">
                <a:ea typeface="宋体" panose="02010600030101010101" pitchFamily="2" charset="-122"/>
              </a:rPr>
              <a:t>/</a:t>
            </a:r>
            <a:r>
              <a:rPr lang="zh-CN" altLang="en-US" sz="2400" b="1">
                <a:ea typeface="宋体" panose="02010600030101010101" pitchFamily="2" charset="-122"/>
              </a:rPr>
              <a:t>千人 </a:t>
            </a:r>
          </a:p>
          <a:p>
            <a:pPr lvl="1">
              <a:lnSpc>
                <a:spcPct val="110000"/>
              </a:lnSpc>
            </a:pPr>
            <a:r>
              <a:rPr lang="zh-CN" altLang="en-US" sz="2400" b="1">
                <a:ea typeface="宋体" panose="02010600030101010101" pitchFamily="2" charset="-122"/>
              </a:rPr>
              <a:t>坚持对非法营运车辆进行取缔，保障居民出行安全；</a:t>
            </a:r>
          </a:p>
          <a:p>
            <a:pPr lvl="1">
              <a:lnSpc>
                <a:spcPct val="110000"/>
              </a:lnSpc>
            </a:pPr>
            <a:r>
              <a:rPr lang="zh-CN" altLang="en-US" sz="2400" b="1">
                <a:ea typeface="宋体" panose="02010600030101010101" pitchFamily="2" charset="-122"/>
              </a:rPr>
              <a:t>明确规定出租车辆临时停靠点的设置：在公交车站台前方</a:t>
            </a:r>
            <a:r>
              <a:rPr lang="en-US" altLang="zh-CN" sz="2400" b="1">
                <a:ea typeface="宋体" panose="02010600030101010101" pitchFamily="2" charset="-122"/>
              </a:rPr>
              <a:t>30m</a:t>
            </a:r>
            <a:r>
              <a:rPr lang="zh-CN" altLang="en-US" sz="2400" b="1">
                <a:ea typeface="宋体" panose="02010600030101010101" pitchFamily="2" charset="-122"/>
              </a:rPr>
              <a:t>以外，医院、商城、学校等的开口转角处，小区或单位开口转角处等明确规定出租车上下客停车临时停靠点位置 </a:t>
            </a:r>
          </a:p>
        </p:txBody>
      </p:sp>
      <p:pic>
        <p:nvPicPr>
          <p:cNvPr id="80900" name="Picture 4">
            <a:extLst>
              <a:ext uri="{FF2B5EF4-FFF2-40B4-BE49-F238E27FC236}">
                <a16:creationId xmlns:a16="http://schemas.microsoft.com/office/drawing/2014/main" id="{7D37637A-85D2-47E2-9EB9-540F6601D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24400"/>
            <a:ext cx="73914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6258BF8-3B9F-4C63-80A5-750C41300BF2}"/>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9AAB7C1D-F02F-4FB7-94C3-FF86E9E7F8FD}"/>
              </a:ext>
            </a:extLst>
          </p:cNvPr>
          <p:cNvSpPr>
            <a:spLocks noGrp="1"/>
          </p:cNvSpPr>
          <p:nvPr>
            <p:ph type="ftr" sz="quarter" idx="11"/>
          </p:nvPr>
        </p:nvSpPr>
        <p:spPr/>
        <p:txBody>
          <a:bodyPr/>
          <a:lstStyle/>
          <a:p>
            <a:r>
              <a:rPr lang="en-US" altLang="zh-CN"/>
              <a:t>LOGO</a:t>
            </a:r>
          </a:p>
        </p:txBody>
      </p:sp>
      <p:sp>
        <p:nvSpPr>
          <p:cNvPr id="76802" name="Rectangle 2">
            <a:extLst>
              <a:ext uri="{FF2B5EF4-FFF2-40B4-BE49-F238E27FC236}">
                <a16:creationId xmlns:a16="http://schemas.microsoft.com/office/drawing/2014/main" id="{850ACB16-6390-4908-9F21-B6F4C3D2FEC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76803" name="Rectangle 3">
            <a:extLst>
              <a:ext uri="{FF2B5EF4-FFF2-40B4-BE49-F238E27FC236}">
                <a16:creationId xmlns:a16="http://schemas.microsoft.com/office/drawing/2014/main" id="{3578811B-586E-459C-B4F7-79D2B016E2BD}"/>
              </a:ext>
            </a:extLst>
          </p:cNvPr>
          <p:cNvSpPr>
            <a:spLocks noGrp="1" noChangeArrowheads="1"/>
          </p:cNvSpPr>
          <p:nvPr>
            <p:ph type="body" idx="1"/>
          </p:nvPr>
        </p:nvSpPr>
        <p:spPr/>
        <p:txBody>
          <a:bodyPr/>
          <a:lstStyle/>
          <a:p>
            <a:pPr>
              <a:lnSpc>
                <a:spcPct val="150000"/>
              </a:lnSpc>
            </a:pPr>
            <a:r>
              <a:rPr lang="zh-CN" altLang="en-US">
                <a:ea typeface="宋体" panose="02010600030101010101" pitchFamily="2" charset="-122"/>
              </a:rPr>
              <a:t>运渣车辆管理</a:t>
            </a:r>
          </a:p>
          <a:p>
            <a:pPr lvl="1">
              <a:lnSpc>
                <a:spcPct val="150000"/>
              </a:lnSpc>
            </a:pPr>
            <a:r>
              <a:rPr lang="zh-CN" altLang="en-US" b="1">
                <a:ea typeface="宋体" panose="02010600030101010101" pitchFamily="2" charset="-122"/>
              </a:rPr>
              <a:t>限时段</a:t>
            </a:r>
          </a:p>
          <a:p>
            <a:pPr lvl="1">
              <a:lnSpc>
                <a:spcPct val="150000"/>
              </a:lnSpc>
            </a:pPr>
            <a:r>
              <a:rPr lang="zh-CN" altLang="en-US" b="1">
                <a:ea typeface="宋体" panose="02010600030101010101" pitchFamily="2" charset="-122"/>
              </a:rPr>
              <a:t>限路线</a:t>
            </a:r>
          </a:p>
          <a:p>
            <a:pPr lvl="1">
              <a:lnSpc>
                <a:spcPct val="150000"/>
              </a:lnSpc>
            </a:pPr>
            <a:r>
              <a:rPr lang="zh-CN" altLang="en-US" b="1">
                <a:ea typeface="宋体" panose="02010600030101010101" pitchFamily="2" charset="-122"/>
              </a:rPr>
              <a:t>限制装载方式，车厢加盖</a:t>
            </a:r>
          </a:p>
          <a:p>
            <a:pPr>
              <a:lnSpc>
                <a:spcPct val="150000"/>
              </a:lnSpc>
            </a:pPr>
            <a:endParaRPr lang="en-US" altLang="zh-CN">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3BEF57-1ACA-430D-896C-0E53C414CE62}"/>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80C2D7E9-F699-4638-963B-680E9F201D33}"/>
              </a:ext>
            </a:extLst>
          </p:cNvPr>
          <p:cNvSpPr>
            <a:spLocks noGrp="1"/>
          </p:cNvSpPr>
          <p:nvPr>
            <p:ph type="ftr" sz="quarter" idx="11"/>
          </p:nvPr>
        </p:nvSpPr>
        <p:spPr/>
        <p:txBody>
          <a:bodyPr/>
          <a:lstStyle/>
          <a:p>
            <a:r>
              <a:rPr lang="en-US" altLang="zh-CN"/>
              <a:t>LOGO</a:t>
            </a:r>
          </a:p>
        </p:txBody>
      </p:sp>
      <p:sp>
        <p:nvSpPr>
          <p:cNvPr id="23554" name="Rectangle 2">
            <a:extLst>
              <a:ext uri="{FF2B5EF4-FFF2-40B4-BE49-F238E27FC236}">
                <a16:creationId xmlns:a16="http://schemas.microsoft.com/office/drawing/2014/main" id="{9EE5A504-9134-4B37-922D-EA95ACA2B6F5}"/>
              </a:ext>
            </a:extLst>
          </p:cNvPr>
          <p:cNvSpPr>
            <a:spLocks noGrp="1" noChangeArrowheads="1"/>
          </p:cNvSpPr>
          <p:nvPr>
            <p:ph type="title"/>
          </p:nvPr>
        </p:nvSpPr>
        <p:spPr/>
        <p:txBody>
          <a:bodyPr/>
          <a:lstStyle/>
          <a:p>
            <a:r>
              <a:rPr lang="en-US" altLang="zh-CN">
                <a:solidFill>
                  <a:srgbClr val="FF0000"/>
                </a:solidFill>
                <a:ea typeface="宋体" panose="02010600030101010101" pitchFamily="2" charset="-122"/>
              </a:rPr>
              <a:t>4.1.2 </a:t>
            </a:r>
            <a:r>
              <a:rPr lang="zh-CN" altLang="en-US">
                <a:solidFill>
                  <a:srgbClr val="FF0000"/>
                </a:solidFill>
                <a:ea typeface="宋体" panose="02010600030101010101" pitchFamily="2" charset="-122"/>
              </a:rPr>
              <a:t>单向交通组织设置条件及原则</a:t>
            </a:r>
          </a:p>
        </p:txBody>
      </p:sp>
      <p:sp>
        <p:nvSpPr>
          <p:cNvPr id="23555" name="Rectangle 3">
            <a:extLst>
              <a:ext uri="{FF2B5EF4-FFF2-40B4-BE49-F238E27FC236}">
                <a16:creationId xmlns:a16="http://schemas.microsoft.com/office/drawing/2014/main" id="{465AA5D9-062A-4AC8-BFF1-BECA8BC22E8A}"/>
              </a:ext>
            </a:extLst>
          </p:cNvPr>
          <p:cNvSpPr>
            <a:spLocks noGrp="1" noChangeArrowheads="1"/>
          </p:cNvSpPr>
          <p:nvPr>
            <p:ph type="body" idx="1"/>
          </p:nvPr>
        </p:nvSpPr>
        <p:spPr/>
        <p:txBody>
          <a:bodyPr/>
          <a:lstStyle/>
          <a:p>
            <a:r>
              <a:rPr lang="en-US" altLang="zh-CN" sz="2400">
                <a:ea typeface="宋体" panose="02010600030101010101" pitchFamily="2" charset="-122"/>
              </a:rPr>
              <a:t>1</a:t>
            </a:r>
            <a:r>
              <a:rPr lang="zh-CN" altLang="en-US" sz="2400">
                <a:ea typeface="宋体" panose="02010600030101010101" pitchFamily="2" charset="-122"/>
              </a:rPr>
              <a:t>、道路条件</a:t>
            </a:r>
          </a:p>
          <a:p>
            <a:pPr lvl="1"/>
            <a:r>
              <a:rPr lang="zh-CN" altLang="en-US" sz="2400" b="1">
                <a:ea typeface="宋体" panose="02010600030101010101" pitchFamily="2" charset="-122"/>
              </a:rPr>
              <a:t>路网密度较大，道路连通性好。路口间距不宜超过</a:t>
            </a:r>
            <a:r>
              <a:rPr lang="en-US" altLang="zh-CN" sz="2400" b="1">
                <a:ea typeface="宋体" panose="02010600030101010101" pitchFamily="2" charset="-122"/>
              </a:rPr>
              <a:t>200m</a:t>
            </a:r>
            <a:r>
              <a:rPr lang="zh-CN" altLang="en-US" sz="2400" b="1">
                <a:ea typeface="宋体" panose="02010600030101010101" pitchFamily="2" charset="-122"/>
              </a:rPr>
              <a:t>，一般绕行距离控制在</a:t>
            </a:r>
            <a:r>
              <a:rPr lang="en-US" altLang="zh-CN" sz="2400" b="1">
                <a:ea typeface="宋体" panose="02010600030101010101" pitchFamily="2" charset="-122"/>
              </a:rPr>
              <a:t>600m</a:t>
            </a:r>
            <a:r>
              <a:rPr lang="zh-CN" altLang="en-US" sz="2400" b="1">
                <a:ea typeface="宋体" panose="02010600030101010101" pitchFamily="2" charset="-122"/>
              </a:rPr>
              <a:t>内为宜。</a:t>
            </a:r>
          </a:p>
          <a:p>
            <a:r>
              <a:rPr lang="en-US" altLang="zh-CN" sz="2400">
                <a:ea typeface="宋体" panose="02010600030101010101" pitchFamily="2" charset="-122"/>
              </a:rPr>
              <a:t>2</a:t>
            </a:r>
            <a:r>
              <a:rPr lang="zh-CN" altLang="en-US" sz="2400">
                <a:ea typeface="宋体" panose="02010600030101010101" pitchFamily="2" charset="-122"/>
              </a:rPr>
              <a:t>、交通管理设施条件</a:t>
            </a:r>
          </a:p>
          <a:p>
            <a:pPr lvl="1"/>
            <a:r>
              <a:rPr lang="zh-CN" altLang="en-US" sz="2400" b="1">
                <a:ea typeface="宋体" panose="02010600030101010101" pitchFamily="2" charset="-122"/>
              </a:rPr>
              <a:t>在实施单向交通组织时交通管理设施必须齐全。包括：单向指示标志、禁止机动车通行标志、禁左标志、禁右标志、绕行标志、地面指示箭头。</a:t>
            </a:r>
          </a:p>
          <a:p>
            <a:r>
              <a:rPr lang="en-US" altLang="zh-CN" sz="2400">
                <a:ea typeface="宋体" panose="02010600030101010101" pitchFamily="2" charset="-122"/>
              </a:rPr>
              <a:t>3</a:t>
            </a:r>
            <a:r>
              <a:rPr lang="zh-CN" altLang="en-US" sz="2400">
                <a:ea typeface="宋体" panose="02010600030101010101" pitchFamily="2" charset="-122"/>
              </a:rPr>
              <a:t>、交通管理条件</a:t>
            </a:r>
          </a:p>
          <a:p>
            <a:pPr lvl="1"/>
            <a:r>
              <a:rPr lang="zh-CN" altLang="en-US" sz="2400" b="1">
                <a:ea typeface="宋体" panose="02010600030101010101" pitchFamily="2" charset="-122"/>
              </a:rPr>
              <a:t>实施单向交通组织部分车辆通行受影响，所以必须通过严格执法防止这些车辆违法逆行。没有严格执法的单向交通组织毫无意义。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BD75C1F-8AB1-47C2-8CE8-442A0321FC47}"/>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0FF0CB8E-A37E-4663-8B98-0383A43CBE19}"/>
              </a:ext>
            </a:extLst>
          </p:cNvPr>
          <p:cNvSpPr>
            <a:spLocks noGrp="1"/>
          </p:cNvSpPr>
          <p:nvPr>
            <p:ph type="ftr" sz="quarter" idx="11"/>
          </p:nvPr>
        </p:nvSpPr>
        <p:spPr/>
        <p:txBody>
          <a:bodyPr/>
          <a:lstStyle/>
          <a:p>
            <a:r>
              <a:rPr lang="en-US" altLang="zh-CN"/>
              <a:t>LOGO</a:t>
            </a:r>
          </a:p>
        </p:txBody>
      </p:sp>
      <p:sp>
        <p:nvSpPr>
          <p:cNvPr id="24578" name="Rectangle 2">
            <a:extLst>
              <a:ext uri="{FF2B5EF4-FFF2-40B4-BE49-F238E27FC236}">
                <a16:creationId xmlns:a16="http://schemas.microsoft.com/office/drawing/2014/main" id="{36D50E5E-78EC-4208-83B0-CD2A9C53968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4579" name="Rectangle 3">
            <a:extLst>
              <a:ext uri="{FF2B5EF4-FFF2-40B4-BE49-F238E27FC236}">
                <a16:creationId xmlns:a16="http://schemas.microsoft.com/office/drawing/2014/main" id="{591E6C0C-7F19-4D35-92AB-C248D6CFD428}"/>
              </a:ext>
            </a:extLst>
          </p:cNvPr>
          <p:cNvSpPr>
            <a:spLocks noGrp="1" noChangeArrowheads="1"/>
          </p:cNvSpPr>
          <p:nvPr>
            <p:ph type="body" idx="1"/>
          </p:nvPr>
        </p:nvSpPr>
        <p:spPr/>
        <p:txBody>
          <a:bodyPr/>
          <a:lstStyle/>
          <a:p>
            <a:r>
              <a:rPr lang="en-US" altLang="zh-CN" sz="2400">
                <a:ea typeface="宋体" panose="02010600030101010101" pitchFamily="2" charset="-122"/>
              </a:rPr>
              <a:t>4</a:t>
            </a:r>
            <a:r>
              <a:rPr lang="zh-CN" altLang="en-US" sz="2400">
                <a:ea typeface="宋体" panose="02010600030101010101" pitchFamily="2" charset="-122"/>
              </a:rPr>
              <a:t>、指路系统条件</a:t>
            </a:r>
          </a:p>
          <a:p>
            <a:pPr lvl="1"/>
            <a:r>
              <a:rPr lang="zh-CN" altLang="en-US" sz="2400" b="1">
                <a:ea typeface="宋体" panose="02010600030101010101" pitchFamily="2" charset="-122"/>
              </a:rPr>
              <a:t>增加对主要干道的指示（成都示例）。区域性的单向交通组织很容易让人产生迷宫的感觉，因此必须有完善的指路系统。指路标志除对临近道路进行指引外，必须附加对道路所通向的主要干道的指引，以便车辆可以找到出路。</a:t>
            </a:r>
          </a:p>
          <a:p>
            <a:r>
              <a:rPr lang="en-US" altLang="zh-CN" sz="2400">
                <a:ea typeface="宋体" panose="02010600030101010101" pitchFamily="2" charset="-122"/>
              </a:rPr>
              <a:t>5</a:t>
            </a:r>
            <a:r>
              <a:rPr lang="zh-CN" altLang="en-US" sz="2400">
                <a:ea typeface="宋体" panose="02010600030101010101" pitchFamily="2" charset="-122"/>
              </a:rPr>
              <a:t>、方便绕行原则</a:t>
            </a:r>
          </a:p>
          <a:p>
            <a:pPr lvl="1"/>
            <a:r>
              <a:rPr lang="zh-CN" altLang="en-US" sz="2400" b="1">
                <a:ea typeface="宋体" panose="02010600030101010101" pitchFamily="2" charset="-122"/>
              </a:rPr>
              <a:t>城市单向交通系统应有较强规律性，道路对称组织，方便寻找绕行道路。</a:t>
            </a:r>
          </a:p>
          <a:p>
            <a:r>
              <a:rPr lang="en-US" altLang="zh-CN" sz="2400">
                <a:ea typeface="宋体" panose="02010600030101010101" pitchFamily="2" charset="-122"/>
              </a:rPr>
              <a:t>6</a:t>
            </a:r>
            <a:r>
              <a:rPr lang="zh-CN" altLang="en-US" sz="2400">
                <a:ea typeface="宋体" panose="02010600030101010101" pitchFamily="2" charset="-122"/>
              </a:rPr>
              <a:t>、总体效益最佳原则 </a:t>
            </a:r>
          </a:p>
          <a:p>
            <a:pPr lvl="1"/>
            <a:r>
              <a:rPr lang="zh-CN" altLang="en-US" sz="2400" b="1">
                <a:ea typeface="宋体" panose="02010600030101010101" pitchFamily="2" charset="-122"/>
              </a:rPr>
              <a:t>单行道设置的目的不同，但要均衡利弊，避免对交通造成严重干扰。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AF4E1CAE-DA3D-4CC3-8D1D-4D69A704DBE7}"/>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B24A9CFD-E404-48B5-8821-4A3381642E23}"/>
              </a:ext>
            </a:extLst>
          </p:cNvPr>
          <p:cNvSpPr>
            <a:spLocks noGrp="1"/>
          </p:cNvSpPr>
          <p:nvPr>
            <p:ph type="ftr" sz="quarter" idx="11"/>
          </p:nvPr>
        </p:nvSpPr>
        <p:spPr/>
        <p:txBody>
          <a:bodyPr/>
          <a:lstStyle/>
          <a:p>
            <a:r>
              <a:rPr lang="en-US" altLang="zh-CN"/>
              <a:t>LOGO</a:t>
            </a:r>
          </a:p>
        </p:txBody>
      </p:sp>
      <p:sp>
        <p:nvSpPr>
          <p:cNvPr id="25602" name="Rectangle 2">
            <a:extLst>
              <a:ext uri="{FF2B5EF4-FFF2-40B4-BE49-F238E27FC236}">
                <a16:creationId xmlns:a16="http://schemas.microsoft.com/office/drawing/2014/main" id="{B9756427-EBBA-4953-BAE9-30982D3E8AB1}"/>
              </a:ext>
            </a:extLst>
          </p:cNvPr>
          <p:cNvSpPr>
            <a:spLocks noGrp="1" noChangeArrowheads="1"/>
          </p:cNvSpPr>
          <p:nvPr>
            <p:ph type="title"/>
          </p:nvPr>
        </p:nvSpPr>
        <p:spPr/>
        <p:txBody>
          <a:bodyPr/>
          <a:lstStyle/>
          <a:p>
            <a:r>
              <a:rPr lang="en-US" altLang="zh-CN">
                <a:ea typeface="宋体" panose="02010600030101010101" pitchFamily="2" charset="-122"/>
              </a:rPr>
              <a:t>4.1.3</a:t>
            </a:r>
            <a:r>
              <a:rPr lang="zh-CN" altLang="en-US">
                <a:ea typeface="宋体" panose="02010600030101010101" pitchFamily="2" charset="-122"/>
              </a:rPr>
              <a:t>单向交通组织评价 </a:t>
            </a:r>
          </a:p>
        </p:txBody>
      </p:sp>
      <p:sp>
        <p:nvSpPr>
          <p:cNvPr id="25603" name="Rectangle 3">
            <a:extLst>
              <a:ext uri="{FF2B5EF4-FFF2-40B4-BE49-F238E27FC236}">
                <a16:creationId xmlns:a16="http://schemas.microsoft.com/office/drawing/2014/main" id="{5DAEFF88-4866-4DA7-B99A-8D7307347AE4}"/>
              </a:ext>
            </a:extLst>
          </p:cNvPr>
          <p:cNvSpPr>
            <a:spLocks noGrp="1" noChangeArrowheads="1"/>
          </p:cNvSpPr>
          <p:nvPr>
            <p:ph type="body" idx="1"/>
          </p:nvPr>
        </p:nvSpPr>
        <p:spPr/>
        <p:txBody>
          <a:bodyPr/>
          <a:lstStyle/>
          <a:p>
            <a:r>
              <a:rPr lang="zh-CN" altLang="en-US">
                <a:ea typeface="宋体" panose="02010600030101010101" pitchFamily="2" charset="-122"/>
              </a:rPr>
              <a:t>单向交通组织流程</a:t>
            </a:r>
          </a:p>
        </p:txBody>
      </p:sp>
      <p:sp>
        <p:nvSpPr>
          <p:cNvPr id="25605" name="Rectangle 5">
            <a:extLst>
              <a:ext uri="{FF2B5EF4-FFF2-40B4-BE49-F238E27FC236}">
                <a16:creationId xmlns:a16="http://schemas.microsoft.com/office/drawing/2014/main" id="{B96C04FE-ECED-40CD-9A5E-873A325A3ADC}"/>
              </a:ext>
            </a:extLst>
          </p:cNvPr>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604" name="Object 4">
            <a:extLst>
              <a:ext uri="{FF2B5EF4-FFF2-40B4-BE49-F238E27FC236}">
                <a16:creationId xmlns:a16="http://schemas.microsoft.com/office/drawing/2014/main" id="{0DCE0C29-9341-47BB-8577-9B4E5ECBBD11}"/>
              </a:ext>
            </a:extLst>
          </p:cNvPr>
          <p:cNvGraphicFramePr>
            <a:graphicFrameLocks noChangeAspect="1"/>
          </p:cNvGraphicFramePr>
          <p:nvPr/>
        </p:nvGraphicFramePr>
        <p:xfrm>
          <a:off x="4800600" y="0"/>
          <a:ext cx="4098925" cy="6705600"/>
        </p:xfrm>
        <a:graphic>
          <a:graphicData uri="http://schemas.openxmlformats.org/presentationml/2006/ole">
            <mc:AlternateContent xmlns:mc="http://schemas.openxmlformats.org/markup-compatibility/2006">
              <mc:Choice xmlns:v="urn:schemas-microsoft-com:vml" Requires="v">
                <p:oleObj name="Visio" r:id="rId2" imgW="4223585" imgH="6928748" progId="Visio.Drawing.11">
                  <p:embed/>
                </p:oleObj>
              </mc:Choice>
              <mc:Fallback>
                <p:oleObj name="Visio" r:id="rId2" imgW="4223585" imgH="6928748"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0"/>
                        <a:ext cx="4098925" cy="670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theme1.xml><?xml version="1.0" encoding="utf-8"?>
<a:theme xmlns:a="http://schemas.openxmlformats.org/drawingml/2006/main" name="235TGp_report_light">
  <a:themeElements>
    <a:clrScheme name="235TGp_report_light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fontScheme name="235TGp_report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35TGp_report_light 1">
        <a:dk1>
          <a:srgbClr val="000000"/>
        </a:dk1>
        <a:lt1>
          <a:srgbClr val="FFFFFF"/>
        </a:lt1>
        <a:dk2>
          <a:srgbClr val="1367BB"/>
        </a:dk2>
        <a:lt2>
          <a:srgbClr val="C0C0C0"/>
        </a:lt2>
        <a:accent1>
          <a:srgbClr val="009999"/>
        </a:accent1>
        <a:accent2>
          <a:srgbClr val="E06918"/>
        </a:accent2>
        <a:accent3>
          <a:srgbClr val="FFFFFF"/>
        </a:accent3>
        <a:accent4>
          <a:srgbClr val="000000"/>
        </a:accent4>
        <a:accent5>
          <a:srgbClr val="AACACA"/>
        </a:accent5>
        <a:accent6>
          <a:srgbClr val="CB5E15"/>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235TGp_report_light 2">
        <a:dk1>
          <a:srgbClr val="30311D"/>
        </a:dk1>
        <a:lt1>
          <a:srgbClr val="FFFFFF"/>
        </a:lt1>
        <a:dk2>
          <a:srgbClr val="FF6600"/>
        </a:dk2>
        <a:lt2>
          <a:srgbClr val="C0C0C0"/>
        </a:lt2>
        <a:accent1>
          <a:srgbClr val="3FB564"/>
        </a:accent1>
        <a:accent2>
          <a:srgbClr val="15A2E9"/>
        </a:accent2>
        <a:accent3>
          <a:srgbClr val="FFFFFF"/>
        </a:accent3>
        <a:accent4>
          <a:srgbClr val="272817"/>
        </a:accent4>
        <a:accent5>
          <a:srgbClr val="AFD7B8"/>
        </a:accent5>
        <a:accent6>
          <a:srgbClr val="1292D3"/>
        </a:accent6>
        <a:hlink>
          <a:srgbClr val="F5B821"/>
        </a:hlink>
        <a:folHlink>
          <a:srgbClr val="A1A18B"/>
        </a:folHlink>
      </a:clrScheme>
      <a:clrMap bg1="lt1" tx1="dk1" bg2="lt2" tx2="dk2" accent1="accent1" accent2="accent2" accent3="accent3" accent4="accent4" accent5="accent5" accent6="accent6" hlink="hlink" folHlink="folHlink"/>
    </a:extraClrScheme>
    <a:extraClrScheme>
      <a:clrScheme name="235TGp_report_light 3">
        <a:dk1>
          <a:srgbClr val="30311D"/>
        </a:dk1>
        <a:lt1>
          <a:srgbClr val="FFFFFF"/>
        </a:lt1>
        <a:dk2>
          <a:srgbClr val="44808E"/>
        </a:dk2>
        <a:lt2>
          <a:srgbClr val="DDDDDD"/>
        </a:lt2>
        <a:accent1>
          <a:srgbClr val="D24F4C"/>
        </a:accent1>
        <a:accent2>
          <a:srgbClr val="276EEF"/>
        </a:accent2>
        <a:accent3>
          <a:srgbClr val="FFFFFF"/>
        </a:accent3>
        <a:accent4>
          <a:srgbClr val="272817"/>
        </a:accent4>
        <a:accent5>
          <a:srgbClr val="E5B2B2"/>
        </a:accent5>
        <a:accent6>
          <a:srgbClr val="2263D9"/>
        </a:accent6>
        <a:hlink>
          <a:srgbClr val="64C3F2"/>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238TGp_spraut_light _v2</Template>
  <TotalTime>674</TotalTime>
  <Words>3678</Words>
  <Application>Microsoft Office PowerPoint</Application>
  <PresentationFormat>全屏显示(4:3)</PresentationFormat>
  <Paragraphs>364</Paragraphs>
  <Slides>63</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74" baseType="lpstr">
      <vt:lpstr>等线</vt:lpstr>
      <vt:lpstr>交通标志专用字体</vt:lpstr>
      <vt:lpstr>宋体</vt:lpstr>
      <vt:lpstr>微软雅黑</vt:lpstr>
      <vt:lpstr>Arial</vt:lpstr>
      <vt:lpstr>Times New Roman</vt:lpstr>
      <vt:lpstr>Verdana</vt:lpstr>
      <vt:lpstr>Wingdings</vt:lpstr>
      <vt:lpstr>235TGp_report_light</vt:lpstr>
      <vt:lpstr>Image</vt:lpstr>
      <vt:lpstr>Visio</vt:lpstr>
      <vt:lpstr>第04章 区域及宏观交通组织</vt:lpstr>
      <vt:lpstr>4.1 单向交通组织 </vt:lpstr>
      <vt:lpstr>PowerPoint 演示文稿</vt:lpstr>
      <vt:lpstr>PowerPoint 演示文稿</vt:lpstr>
      <vt:lpstr>PowerPoint 演示文稿</vt:lpstr>
      <vt:lpstr>PowerPoint 演示文稿</vt:lpstr>
      <vt:lpstr>4.1.2 单向交通组织设置条件及原则</vt:lpstr>
      <vt:lpstr>PowerPoint 演示文稿</vt:lpstr>
      <vt:lpstr>4.1.3单向交通组织评价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桥梁两端交通组织 </vt:lpstr>
      <vt:lpstr>PowerPoint 演示文稿</vt:lpstr>
      <vt:lpstr>PowerPoint 演示文稿</vt:lpstr>
      <vt:lpstr>PowerPoint 演示文稿</vt:lpstr>
      <vt:lpstr>PowerPoint 演示文稿</vt:lpstr>
      <vt:lpstr>PowerPoint 演示文稿</vt:lpstr>
      <vt:lpstr>4.3施工期交通组织 </vt:lpstr>
      <vt:lpstr>PowerPoint 演示文稿</vt:lpstr>
      <vt:lpstr>4.3.2施工道路交通组织策略</vt:lpstr>
      <vt:lpstr>4.3.3 施工期区域道路交通组织方法</vt:lpstr>
      <vt:lpstr>PowerPoint 演示文稿</vt:lpstr>
      <vt:lpstr>4.3.4 道路施工交通组织示例（一）</vt:lpstr>
      <vt:lpstr>PowerPoint 演示文稿</vt:lpstr>
      <vt:lpstr>主要问题</vt:lpstr>
      <vt:lpstr>方案选择</vt:lpstr>
      <vt:lpstr>PowerPoint 演示文稿</vt:lpstr>
      <vt:lpstr>PowerPoint 演示文稿</vt:lpstr>
      <vt:lpstr>PowerPoint 演示文稿</vt:lpstr>
      <vt:lpstr>PowerPoint 演示文稿</vt:lpstr>
      <vt:lpstr>4.3.5 道路施工交通组织示例（二）</vt:lpstr>
      <vt:lpstr>PowerPoint 演示文稿</vt:lpstr>
      <vt:lpstr>PowerPoint 演示文稿</vt:lpstr>
      <vt:lpstr>PowerPoint 演示文稿</vt:lpstr>
      <vt:lpstr>4.4 车流分离组织</vt:lpstr>
      <vt:lpstr>PowerPoint 演示文稿</vt:lpstr>
      <vt:lpstr>PowerPoint 演示文稿</vt:lpstr>
      <vt:lpstr>PowerPoint 演示文稿</vt:lpstr>
      <vt:lpstr>PowerPoint 演示文稿</vt:lpstr>
      <vt:lpstr>PowerPoint 演示文稿</vt:lpstr>
      <vt:lpstr>4.5净化出行交通结构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Z Z</cp:lastModifiedBy>
  <cp:revision>74</cp:revision>
  <cp:lastPrinted>1601-01-01T00:00:00Z</cp:lastPrinted>
  <dcterms:created xsi:type="dcterms:W3CDTF">1601-01-01T00:00:00Z</dcterms:created>
  <dcterms:modified xsi:type="dcterms:W3CDTF">2024-10-09T14:54:42Z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